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6" r:id="rId2"/>
    <p:sldMasterId id="2147483664" r:id="rId3"/>
  </p:sldMasterIdLst>
  <p:notesMasterIdLst>
    <p:notesMasterId r:id="rId9"/>
  </p:notesMasterIdLst>
  <p:sldIdLst>
    <p:sldId id="293" r:id="rId4"/>
    <p:sldId id="294" r:id="rId5"/>
    <p:sldId id="295" r:id="rId6"/>
    <p:sldId id="264" r:id="rId7"/>
    <p:sldId id="296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003366"/>
    <a:srgbClr val="CCFFFF"/>
    <a:srgbClr val="008080"/>
    <a:srgbClr val="339966"/>
    <a:srgbClr val="339933"/>
    <a:srgbClr val="6699FF"/>
    <a:srgbClr val="66CCFF"/>
    <a:srgbClr val="FFFF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1951" autoAdjust="0"/>
  </p:normalViewPr>
  <p:slideViewPr>
    <p:cSldViewPr showGuides="1">
      <p:cViewPr>
        <p:scale>
          <a:sx n="100" d="100"/>
          <a:sy n="100" d="100"/>
        </p:scale>
        <p:origin x="-31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5B934-91D3-404F-B477-FAF9C63A9945}" type="datetimeFigureOut">
              <a:rPr lang="ko-KR" altLang="en-US" smtClean="0"/>
              <a:pPr/>
              <a:t>2016-01-11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793B3-0573-47AD-A39F-BEA6FE5F95F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7127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793B3-0573-47AD-A39F-BEA6FE5F95FA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8846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793B3-0573-47AD-A39F-BEA6FE5F95FA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5910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793B3-0573-47AD-A39F-BEA6FE5F95FA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5910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5D95-63B5-4AD4-B6CC-34DC6E0F552B}" type="datetimeFigureOut">
              <a:rPr lang="ko-KR" altLang="en-US" smtClean="0"/>
              <a:pPr/>
              <a:t>2016-01-11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4AD4-BF30-4C09-82C0-73CB8A81786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5D95-63B5-4AD4-B6CC-34DC6E0F552B}" type="datetimeFigureOut">
              <a:rPr lang="ko-KR" altLang="en-US" smtClean="0"/>
              <a:pPr/>
              <a:t>2016-01-11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4AD4-BF30-4C09-82C0-73CB8A81786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5D95-63B5-4AD4-B6CC-34DC6E0F552B}" type="datetimeFigureOut">
              <a:rPr lang="ko-KR" altLang="en-US" smtClean="0"/>
              <a:pPr/>
              <a:t>2016-01-11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4AD4-BF30-4C09-82C0-73CB8A81786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5D95-63B5-4AD4-B6CC-34DC6E0F552B}" type="datetimeFigureOut">
              <a:rPr lang="ko-KR" altLang="en-US" smtClean="0"/>
              <a:pPr/>
              <a:t>2016-01-11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4AD4-BF30-4C09-82C0-73CB8A81786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마스터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rawstory.com/wp-content/uploads/2015/05/Illustration-of-a-virus-Shutterstock-800x430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28322"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6DFB-544F-474E-B8A5-3F720031BE78}" type="datetimeFigureOut">
              <a:rPr lang="ko-KR" altLang="en-US" smtClean="0"/>
              <a:pPr/>
              <a:t>2016-01-11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A9A95-D681-4E29-929F-A821CE7A6C2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7810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6DFB-544F-474E-B8A5-3F720031BE78}" type="datetimeFigureOut">
              <a:rPr lang="ko-KR" altLang="en-US" smtClean="0"/>
              <a:pPr/>
              <a:t>2016-01-11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A9A95-D681-4E29-929F-A821CE7A6C2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7333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6DFB-544F-474E-B8A5-3F720031BE78}" type="datetimeFigureOut">
              <a:rPr lang="ko-KR" altLang="en-US" smtClean="0"/>
              <a:pPr/>
              <a:t>2016-01-11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A9A95-D681-4E29-929F-A821CE7A6C2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04539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6DFB-544F-474E-B8A5-3F720031BE78}" type="datetimeFigureOut">
              <a:rPr lang="ko-KR" altLang="en-US" smtClean="0"/>
              <a:pPr/>
              <a:t>2016-01-11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A9A95-D681-4E29-929F-A821CE7A6C2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4233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5D95-63B5-4AD4-B6CC-34DC6E0F552B}" type="datetimeFigureOut">
              <a:rPr lang="ko-KR" altLang="en-US" smtClean="0"/>
              <a:pPr/>
              <a:t>2016-01-11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4AD4-BF30-4C09-82C0-73CB8A81786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6DFB-544F-474E-B8A5-3F720031BE78}" type="datetimeFigureOut">
              <a:rPr lang="ko-KR" altLang="en-US" smtClean="0"/>
              <a:pPr/>
              <a:t>2016-01-11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A9A95-D681-4E29-929F-A821CE7A6C2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75118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6DFB-544F-474E-B8A5-3F720031BE78}" type="datetimeFigureOut">
              <a:rPr lang="ko-KR" altLang="en-US" smtClean="0"/>
              <a:pPr/>
              <a:t>2016-01-11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A9A95-D681-4E29-929F-A821CE7A6C2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577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6DFB-544F-474E-B8A5-3F720031BE78}" type="datetimeFigureOut">
              <a:rPr lang="ko-KR" altLang="en-US" smtClean="0"/>
              <a:pPr/>
              <a:t>2016-01-11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A9A95-D681-4E29-929F-A821CE7A6C2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12371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6DFB-544F-474E-B8A5-3F720031BE78}" type="datetimeFigureOut">
              <a:rPr lang="ko-KR" altLang="en-US" smtClean="0"/>
              <a:pPr/>
              <a:t>2016-01-11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A9A95-D681-4E29-929F-A821CE7A6C2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10859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6DFB-544F-474E-B8A5-3F720031BE78}" type="datetimeFigureOut">
              <a:rPr lang="ko-KR" altLang="en-US" smtClean="0"/>
              <a:pPr/>
              <a:t>2016-01-11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A9A95-D681-4E29-929F-A821CE7A6C2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30085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6DFB-544F-474E-B8A5-3F720031BE78}" type="datetimeFigureOut">
              <a:rPr lang="ko-KR" altLang="en-US" smtClean="0"/>
              <a:pPr/>
              <a:t>2016-01-11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A9A95-D681-4E29-929F-A821CE7A6C2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74859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6DFB-544F-474E-B8A5-3F720031BE78}" type="datetimeFigureOut">
              <a:rPr lang="ko-KR" altLang="en-US" smtClean="0"/>
              <a:pPr/>
              <a:t>2016-01-11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A9A95-D681-4E29-929F-A821CE7A6C2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00021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460C2-052F-46CD-80A9-26F51CD96D4B}" type="datetimeFigureOut">
              <a:rPr lang="ko-KR" altLang="en-US" smtClean="0"/>
              <a:pPr/>
              <a:t>2016-01-11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2F330-67EF-4333-A291-82AB3ADAEE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20176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460C2-052F-46CD-80A9-26F51CD96D4B}" type="datetimeFigureOut">
              <a:rPr lang="ko-KR" altLang="en-US" smtClean="0"/>
              <a:pPr/>
              <a:t>2016-01-11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2F330-67EF-4333-A291-82AB3ADAEE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26885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460C2-052F-46CD-80A9-26F51CD96D4B}" type="datetimeFigureOut">
              <a:rPr lang="ko-KR" altLang="en-US" smtClean="0"/>
              <a:pPr/>
              <a:t>2016-01-11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2F330-67EF-4333-A291-82AB3ADAEE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8103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5D95-63B5-4AD4-B6CC-34DC6E0F552B}" type="datetimeFigureOut">
              <a:rPr lang="ko-KR" altLang="en-US" smtClean="0"/>
              <a:pPr/>
              <a:t>2016-01-11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4AD4-BF30-4C09-82C0-73CB8A81786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460C2-052F-46CD-80A9-26F51CD96D4B}" type="datetimeFigureOut">
              <a:rPr lang="ko-KR" altLang="en-US" smtClean="0"/>
              <a:pPr/>
              <a:t>2016-01-11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2F330-67EF-4333-A291-82AB3ADAEE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75967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460C2-052F-46CD-80A9-26F51CD96D4B}" type="datetimeFigureOut">
              <a:rPr lang="ko-KR" altLang="en-US" smtClean="0"/>
              <a:pPr/>
              <a:t>2016-01-11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2F330-67EF-4333-A291-82AB3ADAEE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6420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460C2-052F-46CD-80A9-26F51CD96D4B}" type="datetimeFigureOut">
              <a:rPr lang="ko-KR" altLang="en-US" smtClean="0"/>
              <a:pPr/>
              <a:t>2016-01-11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2F330-67EF-4333-A291-82AB3ADAEE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37371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460C2-052F-46CD-80A9-26F51CD96D4B}" type="datetimeFigureOut">
              <a:rPr lang="ko-KR" altLang="en-US" smtClean="0"/>
              <a:pPr/>
              <a:t>2016-01-11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2F330-67EF-4333-A291-82AB3ADAEE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82049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460C2-052F-46CD-80A9-26F51CD96D4B}" type="datetimeFigureOut">
              <a:rPr lang="ko-KR" altLang="en-US" smtClean="0"/>
              <a:pPr/>
              <a:t>2016-01-11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2F330-67EF-4333-A291-82AB3ADAEE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30141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460C2-052F-46CD-80A9-26F51CD96D4B}" type="datetimeFigureOut">
              <a:rPr lang="ko-KR" altLang="en-US" smtClean="0"/>
              <a:pPr/>
              <a:t>2016-01-11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2F330-67EF-4333-A291-82AB3ADAEE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7740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460C2-052F-46CD-80A9-26F51CD96D4B}" type="datetimeFigureOut">
              <a:rPr lang="ko-KR" altLang="en-US" smtClean="0"/>
              <a:pPr/>
              <a:t>2016-01-11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2F330-67EF-4333-A291-82AB3ADAEE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15173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460C2-052F-46CD-80A9-26F51CD96D4B}" type="datetimeFigureOut">
              <a:rPr lang="ko-KR" altLang="en-US" smtClean="0"/>
              <a:pPr/>
              <a:t>2016-01-11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2F330-67EF-4333-A291-82AB3ADAEE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3909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5D95-63B5-4AD4-B6CC-34DC6E0F552B}" type="datetimeFigureOut">
              <a:rPr lang="ko-KR" altLang="en-US" smtClean="0"/>
              <a:pPr/>
              <a:t>2016-01-11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4AD4-BF30-4C09-82C0-73CB8A81786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5D95-63B5-4AD4-B6CC-34DC6E0F552B}" type="datetimeFigureOut">
              <a:rPr lang="ko-KR" altLang="en-US" smtClean="0"/>
              <a:pPr/>
              <a:t>2016-01-11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4AD4-BF30-4C09-82C0-73CB8A81786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5D95-63B5-4AD4-B6CC-34DC6E0F552B}" type="datetimeFigureOut">
              <a:rPr lang="ko-KR" altLang="en-US" smtClean="0"/>
              <a:pPr/>
              <a:t>2016-01-11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4AD4-BF30-4C09-82C0-73CB8A81786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5D95-63B5-4AD4-B6CC-34DC6E0F552B}" type="datetimeFigureOut">
              <a:rPr lang="ko-KR" altLang="en-US" smtClean="0"/>
              <a:pPr/>
              <a:t>2016-01-11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4AD4-BF30-4C09-82C0-73CB8A817863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5" name="그림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6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C5D95-63B5-4AD4-B6CC-34DC6E0F552B}" type="datetimeFigureOut">
              <a:rPr lang="ko-KR" altLang="en-US" smtClean="0"/>
              <a:pPr/>
              <a:t>2016-01-11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A4AD4-BF30-4C09-82C0-73CB8A81786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6" r:id="rId9"/>
    <p:sldLayoutId id="2147483660" r:id="rId10"/>
    <p:sldLayoutId id="2147483657" r:id="rId11"/>
    <p:sldLayoutId id="2147483658" r:id="rId12"/>
    <p:sldLayoutId id="2147483659" r:id="rId13"/>
    <p:sldLayoutId id="2147483662" r:id="rId14"/>
    <p:sldLayoutId id="2147483663" r:id="rId15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46DFB-544F-474E-B8A5-3F720031BE78}" type="datetimeFigureOut">
              <a:rPr lang="ko-KR" altLang="en-US" smtClean="0"/>
              <a:pPr/>
              <a:t>2016-01-11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A9A95-D681-4E29-929F-A821CE7A6C2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6728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460C2-052F-46CD-80A9-26F51CD96D4B}" type="datetimeFigureOut">
              <a:rPr lang="ko-KR" altLang="en-US" smtClean="0"/>
              <a:pPr/>
              <a:t>2016-01-11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2F330-67EF-4333-A291-82AB3ADAEE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4001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사다리꼴 2"/>
          <p:cNvSpPr/>
          <p:nvPr/>
        </p:nvSpPr>
        <p:spPr>
          <a:xfrm rot="16200000" flipH="1">
            <a:off x="1759435" y="3640770"/>
            <a:ext cx="4015741" cy="889311"/>
          </a:xfrm>
          <a:prstGeom prst="trapezoid">
            <a:avLst>
              <a:gd name="adj" fmla="val 19788"/>
            </a:avLst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4235138" y="2065269"/>
            <a:ext cx="4729350" cy="402802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5" name="직사각형 4"/>
          <p:cNvSpPr>
            <a:spLocks noChangeArrowheads="1"/>
          </p:cNvSpPr>
          <p:nvPr/>
        </p:nvSpPr>
        <p:spPr bwMode="auto">
          <a:xfrm>
            <a:off x="5478194" y="2163290"/>
            <a:ext cx="1978427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dirty="0" smtClean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문제 </a:t>
            </a:r>
            <a:r>
              <a:rPr lang="ko-KR" altLang="en-US" sz="1400" dirty="0" err="1" smtClean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해결형</a:t>
            </a:r>
            <a:r>
              <a:rPr lang="ko-KR" altLang="en-US" sz="1400" dirty="0" smtClean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 인</a:t>
            </a:r>
            <a:r>
              <a:rPr lang="ko-KR" altLang="en-US" sz="14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재</a:t>
            </a:r>
            <a:r>
              <a:rPr lang="ko-KR" altLang="en-US" sz="1400" dirty="0" smtClean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 양성</a:t>
            </a:r>
            <a:endParaRPr kumimoji="0" lang="ko-KR" altLang="en-US" sz="1400" dirty="0">
              <a:solidFill>
                <a:srgbClr val="FFFF0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itchFamily="34" charset="0"/>
            </a:endParaRPr>
          </a:p>
        </p:txBody>
      </p:sp>
      <p:cxnSp>
        <p:nvCxnSpPr>
          <p:cNvPr id="6" name="직선 연결선 5"/>
          <p:cNvCxnSpPr/>
          <p:nvPr/>
        </p:nvCxnSpPr>
        <p:spPr bwMode="auto">
          <a:xfrm>
            <a:off x="4326112" y="3387067"/>
            <a:ext cx="4608513" cy="0"/>
          </a:xfrm>
          <a:prstGeom prst="line">
            <a:avLst/>
          </a:prstGeom>
          <a:ln w="28575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직사각형 6"/>
          <p:cNvSpPr/>
          <p:nvPr/>
        </p:nvSpPr>
        <p:spPr>
          <a:xfrm>
            <a:off x="545265" y="2213800"/>
            <a:ext cx="2885425" cy="3729192"/>
          </a:xfrm>
          <a:prstGeom prst="rect">
            <a:avLst/>
          </a:prstGeom>
          <a:solidFill>
            <a:srgbClr val="016D91"/>
          </a:solidFill>
          <a:ln>
            <a:noFill/>
          </a:ln>
          <a:scene3d>
            <a:camera prst="perspectiveRight"/>
            <a:lightRig rig="twoPt" dir="t"/>
          </a:scene3d>
          <a:sp3d extrusionH="1905000" prstMaterial="plastic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486508" y="2392662"/>
            <a:ext cx="279712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kumimoji="0" lang="ko-KR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rPr>
              <a:t>의과대학 학생 및</a:t>
            </a:r>
            <a:r>
              <a:rPr kumimoji="0"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rPr>
              <a:t>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rPr>
              <a:t>교육 </a:t>
            </a:r>
            <a:r>
              <a:rPr lang="ko-KR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rPr>
              <a:t>분야</a:t>
            </a:r>
            <a:endParaRPr kumimoji="0"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auto">
          <a:xfrm>
            <a:off x="5355407" y="2600463"/>
            <a:ext cx="2133918" cy="326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임상 및 기초 실습 교육 강화</a:t>
            </a:r>
            <a:endParaRPr kumimoji="0" lang="ko-KR" altLang="en-US" sz="12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itchFamily="34" charset="0"/>
            </a:endParaRPr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auto">
          <a:xfrm>
            <a:off x="4541844" y="2888495"/>
            <a:ext cx="3969607" cy="326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-</a:t>
            </a:r>
            <a:r>
              <a:rPr lang="ko-KR" altLang="en-US" sz="12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학생 </a:t>
            </a:r>
            <a:r>
              <a:rPr lang="ko-KR" altLang="en-US" sz="1200" dirty="0" err="1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폴리클제도의</a:t>
            </a:r>
            <a:r>
              <a:rPr lang="ko-KR" altLang="en-US" sz="12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 개선 및 향상을 위한 위원회 설치</a:t>
            </a:r>
            <a:endParaRPr kumimoji="0" lang="ko-KR" altLang="en-US" sz="12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itchFamily="34" charset="0"/>
            </a:endParaRPr>
          </a:p>
        </p:txBody>
      </p:sp>
      <p:sp>
        <p:nvSpPr>
          <p:cNvPr id="11" name="직사각형 10"/>
          <p:cNvSpPr>
            <a:spLocks noChangeArrowheads="1"/>
          </p:cNvSpPr>
          <p:nvPr/>
        </p:nvSpPr>
        <p:spPr bwMode="auto">
          <a:xfrm>
            <a:off x="5435214" y="3536567"/>
            <a:ext cx="2098651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dirty="0" smtClean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의과대학 인증평가</a:t>
            </a:r>
            <a:r>
              <a:rPr lang="en-US" altLang="ko-KR" sz="14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 </a:t>
            </a:r>
            <a:r>
              <a:rPr lang="ko-KR" altLang="en-US" sz="1400" dirty="0" smtClean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준비</a:t>
            </a:r>
            <a:endParaRPr kumimoji="0" lang="ko-KR" altLang="en-US" sz="1400" dirty="0">
              <a:solidFill>
                <a:srgbClr val="FFFF0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itchFamily="34" charset="0"/>
            </a:endParaRPr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4528416" y="3896607"/>
            <a:ext cx="3877985" cy="603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인증평가위원회을</a:t>
            </a:r>
            <a:r>
              <a:rPr lang="ko-KR" altLang="en-US" sz="12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 </a:t>
            </a:r>
            <a:r>
              <a:rPr lang="ko-KR" altLang="en-US" sz="12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구성하여 </a:t>
            </a:r>
            <a:endParaRPr lang="en-US" altLang="ko-KR" sz="1200" dirty="0" smtClean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itchFamily="34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평가 항목별 </a:t>
            </a:r>
            <a:r>
              <a:rPr lang="ko-KR" altLang="en-US" sz="1200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목표에따른</a:t>
            </a:r>
            <a:r>
              <a:rPr lang="ko-KR" altLang="en-US" sz="12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 실천방안 설정과 분기별 체크</a:t>
            </a:r>
            <a:endParaRPr kumimoji="0" lang="ko-KR" altLang="en-US" sz="12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itchFamily="34" charset="0"/>
            </a:endParaRPr>
          </a:p>
        </p:txBody>
      </p:sp>
      <p:cxnSp>
        <p:nvCxnSpPr>
          <p:cNvPr id="13" name="직선 연결선 12"/>
          <p:cNvCxnSpPr/>
          <p:nvPr/>
        </p:nvCxnSpPr>
        <p:spPr bwMode="auto">
          <a:xfrm flipV="1">
            <a:off x="4308877" y="4720439"/>
            <a:ext cx="4642981" cy="10272"/>
          </a:xfrm>
          <a:prstGeom prst="line">
            <a:avLst/>
          </a:prstGeom>
          <a:ln w="28575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/>
          <p:cNvSpPr>
            <a:spLocks noChangeArrowheads="1"/>
          </p:cNvSpPr>
          <p:nvPr/>
        </p:nvSpPr>
        <p:spPr bwMode="auto">
          <a:xfrm>
            <a:off x="5656857" y="4815443"/>
            <a:ext cx="173958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dirty="0" smtClean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의사국가 시험 대비</a:t>
            </a:r>
            <a:endParaRPr kumimoji="0" lang="ko-KR" altLang="en-US" sz="1400" dirty="0">
              <a:solidFill>
                <a:srgbClr val="FFFF0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itchFamily="34" charset="0"/>
            </a:endParaRPr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auto">
          <a:xfrm>
            <a:off x="4427983" y="5230941"/>
            <a:ext cx="43780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2020</a:t>
            </a:r>
            <a:r>
              <a:rPr lang="ko-KR" altLang="en-US" sz="12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년도부터 도입예정인 </a:t>
            </a:r>
            <a:r>
              <a:rPr lang="ko-KR" altLang="en-US" sz="1200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컴퓨터을</a:t>
            </a:r>
            <a:r>
              <a:rPr lang="ko-KR" altLang="en-US" sz="12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 이용하여 평가하는 의사국가 시험에 대비 시설 및 대응방안 준비</a:t>
            </a:r>
            <a:endParaRPr kumimoji="0" lang="ko-KR" altLang="en-US" sz="12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itchFamily="34" charset="0"/>
            </a:endParaRPr>
          </a:p>
        </p:txBody>
      </p:sp>
      <p:grpSp>
        <p:nvGrpSpPr>
          <p:cNvPr id="16" name="그룹 14"/>
          <p:cNvGrpSpPr>
            <a:grpSpLocks/>
          </p:cNvGrpSpPr>
          <p:nvPr/>
        </p:nvGrpSpPr>
        <p:grpSpPr bwMode="auto">
          <a:xfrm>
            <a:off x="300352" y="422889"/>
            <a:ext cx="8433632" cy="1192617"/>
            <a:chOff x="1815643" y="1700808"/>
            <a:chExt cx="5502996" cy="1152128"/>
          </a:xfrm>
        </p:grpSpPr>
        <p:sp>
          <p:nvSpPr>
            <p:cNvPr id="17" name="직사각형 16"/>
            <p:cNvSpPr/>
            <p:nvPr/>
          </p:nvSpPr>
          <p:spPr>
            <a:xfrm>
              <a:off x="1815643" y="1700808"/>
              <a:ext cx="503303" cy="115212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6815335" y="1700808"/>
              <a:ext cx="503304" cy="115212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1939484" y="1808880"/>
              <a:ext cx="5255314" cy="9359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</p:grpSp>
      <p:sp>
        <p:nvSpPr>
          <p:cNvPr id="21" name="직사각형 20"/>
          <p:cNvSpPr/>
          <p:nvPr/>
        </p:nvSpPr>
        <p:spPr>
          <a:xfrm>
            <a:off x="741015" y="622755"/>
            <a:ext cx="7920283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sz="2400" kern="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원광대학교 의과대학 </a:t>
            </a:r>
            <a:r>
              <a:rPr lang="en-US" altLang="ko-KR" sz="2400" kern="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19</a:t>
            </a:r>
            <a:r>
              <a:rPr lang="ko-KR" altLang="en-US" sz="2400" kern="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대 학장후보 박현 비전과 공약</a:t>
            </a:r>
            <a:endParaRPr lang="ko-KR" altLang="en-US" sz="2400" kern="0" spc="0" dirty="0">
              <a:solidFill>
                <a:srgbClr val="000000"/>
              </a:solidFill>
              <a:effectLst/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" t="2984" r="50159" b="7480"/>
          <a:stretch/>
        </p:blipFill>
        <p:spPr>
          <a:xfrm>
            <a:off x="683568" y="3715926"/>
            <a:ext cx="2448272" cy="216024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28038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사다리꼴 2"/>
          <p:cNvSpPr/>
          <p:nvPr/>
        </p:nvSpPr>
        <p:spPr>
          <a:xfrm rot="16200000" flipH="1">
            <a:off x="736212" y="3542572"/>
            <a:ext cx="5321216" cy="910210"/>
          </a:xfrm>
          <a:prstGeom prst="trapezoid">
            <a:avLst>
              <a:gd name="adj" fmla="val 24461"/>
            </a:avLst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3851924" y="1337069"/>
            <a:ext cx="5089388" cy="533229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5" name="직사각형 4"/>
          <p:cNvSpPr>
            <a:spLocks noChangeArrowheads="1"/>
          </p:cNvSpPr>
          <p:nvPr/>
        </p:nvSpPr>
        <p:spPr bwMode="auto">
          <a:xfrm>
            <a:off x="5148777" y="1268760"/>
            <a:ext cx="2637261" cy="365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임상</a:t>
            </a:r>
            <a:r>
              <a:rPr lang="en-US" altLang="ko-KR" sz="14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-</a:t>
            </a:r>
            <a:r>
              <a:rPr lang="ko-KR" altLang="en-US" sz="14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기초 합동 연구의 활성화</a:t>
            </a:r>
            <a:endParaRPr kumimoji="0" lang="ko-KR" altLang="en-US" sz="1400" dirty="0">
              <a:solidFill>
                <a:srgbClr val="FFFF0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16520" y="1485152"/>
            <a:ext cx="2430131" cy="5040560"/>
          </a:xfrm>
          <a:prstGeom prst="rect">
            <a:avLst/>
          </a:prstGeom>
          <a:solidFill>
            <a:srgbClr val="016D91"/>
          </a:solidFill>
          <a:ln>
            <a:noFill/>
          </a:ln>
          <a:scene3d>
            <a:camera prst="perspectiveRight"/>
            <a:lightRig rig="twoPt" dir="t"/>
          </a:scene3d>
          <a:sp3d extrusionH="1905000" prstMaterial="plastic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580533" y="1685886"/>
            <a:ext cx="23573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kumimoji="0" lang="ko-KR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rPr>
              <a:t>교수 및</a:t>
            </a:r>
            <a:r>
              <a:rPr kumimoji="0"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rPr>
              <a:t> </a:t>
            </a:r>
            <a:r>
              <a:rPr kumimoji="0" lang="ko-KR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rPr>
              <a:t>연구 분야</a:t>
            </a:r>
            <a:endParaRPr kumimoji="0" lang="en-US" altLang="ko-K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HY견고딕" pitchFamily="18" charset="-127"/>
              <a:cs typeface="Arial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ko-KR" altLang="en-US" sz="12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연구중심 대학 및 병원을 위한 대책</a:t>
            </a:r>
          </a:p>
          <a:p>
            <a:pPr marL="342900" indent="-34290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  <a:defRPr/>
            </a:pPr>
            <a:endParaRPr kumimoji="0"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auto">
          <a:xfrm>
            <a:off x="3851921" y="1628800"/>
            <a:ext cx="511256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ko-KR" altLang="en-US" sz="12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재임기간중 국책 사업 </a:t>
            </a:r>
            <a:r>
              <a:rPr lang="en-US" altLang="ko-KR" sz="12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4</a:t>
            </a:r>
            <a:r>
              <a:rPr lang="ko-KR" altLang="en-US" sz="12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건 이상 발굴로 </a:t>
            </a:r>
            <a:r>
              <a:rPr lang="en-US" altLang="ko-KR" sz="12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200</a:t>
            </a:r>
            <a:r>
              <a:rPr lang="ko-KR" altLang="en-US" sz="12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억 이상 유치 </a:t>
            </a:r>
          </a:p>
          <a:p>
            <a:pPr marL="171450" indent="-1714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ko-KR" altLang="en-US" sz="12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기초</a:t>
            </a:r>
            <a:r>
              <a:rPr lang="en-US" altLang="ko-KR" sz="12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-</a:t>
            </a:r>
            <a:r>
              <a:rPr lang="ko-KR" altLang="en-US" sz="12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임상 </a:t>
            </a:r>
            <a:r>
              <a:rPr lang="ko-KR" altLang="en-US" sz="12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공동연구 </a:t>
            </a:r>
            <a:r>
              <a:rPr lang="ko-KR" altLang="en-US" sz="12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활성화 및 인센티브 </a:t>
            </a:r>
            <a:r>
              <a:rPr lang="ko-KR" altLang="en-US" sz="12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강화 방안 확보</a:t>
            </a:r>
            <a:endParaRPr lang="ko-KR" altLang="en-US" sz="12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itchFamily="34" charset="0"/>
            </a:endParaRPr>
          </a:p>
          <a:p>
            <a:pPr marL="171450" indent="-1714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ko-KR" altLang="en-US" sz="12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소규모 </a:t>
            </a:r>
            <a:r>
              <a:rPr lang="ko-KR" altLang="en-US" sz="12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융합 연구회 활성화</a:t>
            </a:r>
          </a:p>
          <a:p>
            <a:pPr marL="171450" indent="-1714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ko-KR" altLang="en-US" sz="12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실험방법에 </a:t>
            </a:r>
            <a:r>
              <a:rPr lang="ko-KR" altLang="en-US" sz="12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대한 </a:t>
            </a:r>
            <a:r>
              <a:rPr lang="en-US" altLang="ko-KR" sz="12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workshop </a:t>
            </a:r>
            <a:r>
              <a:rPr lang="ko-KR" altLang="en-US" sz="12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활성화</a:t>
            </a:r>
          </a:p>
          <a:p>
            <a:pPr marL="171450" indent="-1714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ko-KR" altLang="en-US" sz="12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특성화 </a:t>
            </a:r>
            <a:r>
              <a:rPr lang="ko-KR" altLang="en-US" sz="12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분야 창출 및 적극 지원</a:t>
            </a:r>
          </a:p>
          <a:p>
            <a:pPr marL="171450" indent="-1714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ko-KR" sz="12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SCI</a:t>
            </a:r>
            <a:r>
              <a:rPr lang="ko-KR" altLang="en-US" sz="12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논문에 일정이상의 </a:t>
            </a:r>
            <a:r>
              <a:rPr lang="en-US" altLang="ko-KR" sz="1200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impactor</a:t>
            </a:r>
            <a:r>
              <a:rPr lang="en-US" altLang="ko-KR" sz="12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 factor </a:t>
            </a:r>
            <a:r>
              <a:rPr lang="ko-KR" altLang="en-US" sz="12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게재교수에 대한 진료 및 </a:t>
            </a:r>
            <a:r>
              <a:rPr lang="ko-KR" altLang="en-US" sz="1200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교육시수부담</a:t>
            </a:r>
            <a:r>
              <a:rPr lang="ko-KR" altLang="en-US" sz="12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 경감</a:t>
            </a:r>
          </a:p>
        </p:txBody>
      </p:sp>
      <p:cxnSp>
        <p:nvCxnSpPr>
          <p:cNvPr id="13" name="직선 연결선 12"/>
          <p:cNvCxnSpPr/>
          <p:nvPr/>
        </p:nvCxnSpPr>
        <p:spPr bwMode="auto">
          <a:xfrm flipV="1">
            <a:off x="3851920" y="3954675"/>
            <a:ext cx="5089392" cy="16829"/>
          </a:xfrm>
          <a:prstGeom prst="line">
            <a:avLst/>
          </a:prstGeom>
          <a:ln w="28575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/>
          <p:cNvSpPr>
            <a:spLocks noChangeArrowheads="1"/>
          </p:cNvSpPr>
          <p:nvPr/>
        </p:nvSpPr>
        <p:spPr bwMode="auto">
          <a:xfrm>
            <a:off x="4123754" y="4005432"/>
            <a:ext cx="4719674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타의과대학 및 대학본부의 </a:t>
            </a:r>
            <a:r>
              <a:rPr lang="ko-KR" altLang="en-US" sz="1400" dirty="0" err="1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교육시수</a:t>
            </a:r>
            <a:r>
              <a:rPr lang="en-US" altLang="ko-KR" sz="14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, </a:t>
            </a:r>
            <a:r>
              <a:rPr lang="ko-KR" altLang="en-US" sz="14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연구 및 </a:t>
            </a:r>
            <a:r>
              <a:rPr lang="ko-KR" altLang="en-US" sz="1400" dirty="0" err="1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진료평가등의</a:t>
            </a:r>
            <a:r>
              <a:rPr lang="ko-KR" altLang="en-US" sz="14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 변화에 대한 대응책 </a:t>
            </a:r>
            <a:r>
              <a:rPr lang="ko-KR" altLang="en-US" sz="1400" dirty="0" smtClean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마련을 위한 </a:t>
            </a:r>
            <a:r>
              <a:rPr lang="ko-KR" altLang="en-US" sz="14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위원회 구성</a:t>
            </a:r>
            <a:r>
              <a:rPr lang="en-US" altLang="ko-KR" sz="14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, </a:t>
            </a:r>
            <a:endParaRPr lang="en-US" altLang="ko-KR" sz="1400" dirty="0" smtClean="0">
              <a:solidFill>
                <a:srgbClr val="FFFF0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itchFamily="34" charset="0"/>
            </a:endParaRPr>
          </a:p>
          <a:p>
            <a:pPr algn="ctr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dirty="0" smtClean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대응 </a:t>
            </a:r>
            <a:r>
              <a:rPr lang="ko-KR" altLang="en-US" sz="14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방안 도출 및 제도 개선</a:t>
            </a:r>
            <a:endParaRPr kumimoji="0" lang="ko-KR" altLang="en-US" sz="1400" dirty="0">
              <a:solidFill>
                <a:srgbClr val="FFFF0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itchFamily="34" charset="0"/>
            </a:endParaRPr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auto">
          <a:xfrm>
            <a:off x="3855807" y="4754480"/>
            <a:ext cx="4979449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ko-KR" altLang="en-US" sz="12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산본 </a:t>
            </a:r>
            <a:r>
              <a:rPr lang="ko-KR" altLang="en-US" sz="12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병원을 포함한 역할과 상황에 맞도록 </a:t>
            </a:r>
            <a:r>
              <a:rPr lang="ko-KR" altLang="en-US" sz="1200" dirty="0" err="1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트랙제</a:t>
            </a:r>
            <a:r>
              <a:rPr lang="ko-KR" altLang="en-US" sz="12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 활성화 </a:t>
            </a:r>
            <a:r>
              <a:rPr lang="ko-KR" altLang="en-US" sz="12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및 세분화</a:t>
            </a:r>
          </a:p>
          <a:p>
            <a:pPr marL="171450" indent="-1714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ko-KR" altLang="en-US" sz="12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기초분야에 </a:t>
            </a:r>
            <a:r>
              <a:rPr lang="ko-KR" altLang="en-US" sz="12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교수들 대부분이 교육평가 </a:t>
            </a:r>
            <a:r>
              <a:rPr lang="ko-KR" altLang="en-US" sz="1200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시수에</a:t>
            </a:r>
            <a:r>
              <a:rPr lang="ko-KR" altLang="en-US" sz="12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 절대 </a:t>
            </a:r>
            <a:r>
              <a:rPr lang="ko-KR" altLang="en-US" sz="12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부족함</a:t>
            </a:r>
            <a:endParaRPr lang="en-US" altLang="ko-KR" sz="12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itchFamily="34" charset="0"/>
            </a:endParaRPr>
          </a:p>
          <a:p>
            <a:pPr marL="171450" indent="-1714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ko-KR" altLang="en-US" sz="12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임상 </a:t>
            </a:r>
            <a:r>
              <a:rPr lang="ko-KR" altLang="en-US" sz="12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분야에 </a:t>
            </a:r>
            <a:r>
              <a:rPr lang="ko-KR" altLang="en-US" sz="12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교원 </a:t>
            </a:r>
            <a:r>
              <a:rPr lang="ko-KR" altLang="en-US" sz="1200" dirty="0" err="1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충원시</a:t>
            </a:r>
            <a:r>
              <a:rPr lang="ko-KR" altLang="en-US" sz="12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 </a:t>
            </a:r>
            <a:r>
              <a:rPr lang="ko-KR" altLang="en-US" sz="12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평가 기준에 강화</a:t>
            </a:r>
          </a:p>
          <a:p>
            <a:pPr marL="171450" indent="-1714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ko-KR" altLang="en-US" sz="12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의과대학에 </a:t>
            </a:r>
            <a:r>
              <a:rPr lang="ko-KR" altLang="en-US" sz="12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규정 및 대응책을 마련하여 대학과 </a:t>
            </a:r>
            <a:r>
              <a:rPr lang="ko-KR" altLang="en-US" sz="12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논의 후 </a:t>
            </a:r>
            <a:r>
              <a:rPr lang="ko-KR" altLang="en-US" sz="12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제도 </a:t>
            </a:r>
            <a:r>
              <a:rPr lang="ko-KR" altLang="en-US" sz="12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개선</a:t>
            </a:r>
            <a:endParaRPr lang="en-US" altLang="ko-KR" sz="1200" dirty="0" smtClean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itchFamily="34" charset="0"/>
            </a:endParaRPr>
          </a:p>
          <a:p>
            <a:pPr marL="171450" indent="-1714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kumimoji="0" lang="ko-KR" altLang="en-US" sz="12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itchFamily="34" charset="0"/>
            </a:endParaRPr>
          </a:p>
        </p:txBody>
      </p:sp>
      <p:grpSp>
        <p:nvGrpSpPr>
          <p:cNvPr id="16" name="그룹 14"/>
          <p:cNvGrpSpPr>
            <a:grpSpLocks/>
          </p:cNvGrpSpPr>
          <p:nvPr/>
        </p:nvGrpSpPr>
        <p:grpSpPr bwMode="auto">
          <a:xfrm>
            <a:off x="300352" y="188641"/>
            <a:ext cx="8433632" cy="1064873"/>
            <a:chOff x="1815643" y="1700808"/>
            <a:chExt cx="5502996" cy="1152128"/>
          </a:xfrm>
        </p:grpSpPr>
        <p:sp>
          <p:nvSpPr>
            <p:cNvPr id="17" name="직사각형 16"/>
            <p:cNvSpPr/>
            <p:nvPr/>
          </p:nvSpPr>
          <p:spPr>
            <a:xfrm>
              <a:off x="1815643" y="1700808"/>
              <a:ext cx="503303" cy="115212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6815335" y="1700808"/>
              <a:ext cx="503304" cy="115212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1939484" y="1808880"/>
              <a:ext cx="5255314" cy="9359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</p:grpSp>
      <p:sp>
        <p:nvSpPr>
          <p:cNvPr id="21" name="직사각형 20"/>
          <p:cNvSpPr/>
          <p:nvPr/>
        </p:nvSpPr>
        <p:spPr>
          <a:xfrm>
            <a:off x="788549" y="338127"/>
            <a:ext cx="7920283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sz="2400" kern="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원광대학교 의과대학 </a:t>
            </a:r>
            <a:r>
              <a:rPr lang="en-US" altLang="ko-KR" sz="2400" kern="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19</a:t>
            </a:r>
            <a:r>
              <a:rPr lang="ko-KR" altLang="en-US" sz="2400" kern="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대 학장후보 박현 비전과 공약</a:t>
            </a:r>
            <a:endParaRPr lang="ko-KR" altLang="en-US" sz="2400" kern="0" spc="0" dirty="0">
              <a:solidFill>
                <a:srgbClr val="000000"/>
              </a:solidFill>
              <a:effectLst/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1026" name="Picture 2" descr="http://www.makinresearch.com/site/images/slideshow/research-lab.jpg?145048320003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9" r="8399"/>
          <a:stretch/>
        </p:blipFill>
        <p:spPr bwMode="auto">
          <a:xfrm>
            <a:off x="415983" y="4128628"/>
            <a:ext cx="2686399" cy="2065986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직선 연결선 21"/>
          <p:cNvCxnSpPr/>
          <p:nvPr/>
        </p:nvCxnSpPr>
        <p:spPr bwMode="auto">
          <a:xfrm flipV="1">
            <a:off x="3851920" y="6010462"/>
            <a:ext cx="5049482" cy="1"/>
          </a:xfrm>
          <a:prstGeom prst="line">
            <a:avLst/>
          </a:prstGeom>
          <a:ln w="28575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직사각형 22"/>
          <p:cNvSpPr>
            <a:spLocks noChangeArrowheads="1"/>
          </p:cNvSpPr>
          <p:nvPr/>
        </p:nvSpPr>
        <p:spPr bwMode="auto">
          <a:xfrm>
            <a:off x="4058650" y="6046657"/>
            <a:ext cx="4719674" cy="295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dirty="0" smtClean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기초교수 양성</a:t>
            </a:r>
            <a:endParaRPr kumimoji="0" lang="ko-KR" altLang="en-US" sz="1400" dirty="0">
              <a:solidFill>
                <a:srgbClr val="FFFF0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itchFamily="34" charset="0"/>
            </a:endParaRPr>
          </a:p>
        </p:txBody>
      </p:sp>
      <p:sp>
        <p:nvSpPr>
          <p:cNvPr id="24" name="직사각형 23"/>
          <p:cNvSpPr>
            <a:spLocks noChangeArrowheads="1"/>
          </p:cNvSpPr>
          <p:nvPr/>
        </p:nvSpPr>
        <p:spPr bwMode="auto">
          <a:xfrm>
            <a:off x="3851920" y="6290669"/>
            <a:ext cx="4979449" cy="326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ko-KR" sz="12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MD </a:t>
            </a:r>
            <a:r>
              <a:rPr lang="ko-KR" altLang="en-US" sz="12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출신 양성 및 </a:t>
            </a:r>
            <a:r>
              <a:rPr lang="en-US" altLang="ko-KR" sz="12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MD </a:t>
            </a:r>
            <a:r>
              <a:rPr lang="ko-KR" altLang="en-US" sz="12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출신이 기초교육에 많이 참여하는 방안 확보</a:t>
            </a:r>
            <a:endParaRPr kumimoji="0" lang="ko-KR" altLang="en-US" sz="12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68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사다리꼴 1"/>
          <p:cNvSpPr/>
          <p:nvPr/>
        </p:nvSpPr>
        <p:spPr>
          <a:xfrm rot="16200000" flipH="1">
            <a:off x="991397" y="3573808"/>
            <a:ext cx="4856482" cy="910210"/>
          </a:xfrm>
          <a:prstGeom prst="trapezoid">
            <a:avLst>
              <a:gd name="adj" fmla="val 24461"/>
            </a:avLst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3880908" y="1628801"/>
            <a:ext cx="5089388" cy="482835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4" name="직사각형 3"/>
          <p:cNvSpPr>
            <a:spLocks noChangeArrowheads="1"/>
          </p:cNvSpPr>
          <p:nvPr/>
        </p:nvSpPr>
        <p:spPr bwMode="auto">
          <a:xfrm>
            <a:off x="3989158" y="1832578"/>
            <a:ext cx="4847802" cy="365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제 </a:t>
            </a:r>
            <a:r>
              <a:rPr lang="en-US" altLang="ko-KR" sz="14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2</a:t>
            </a:r>
            <a:r>
              <a:rPr lang="ko-KR" altLang="en-US" sz="14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의학관 건립을 위한 부지 확보 및 준비</a:t>
            </a:r>
            <a:r>
              <a:rPr lang="en-US" altLang="ko-KR" sz="14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, </a:t>
            </a:r>
            <a:r>
              <a:rPr lang="ko-KR" altLang="en-US" sz="14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교육환경 개선</a:t>
            </a:r>
            <a:endParaRPr kumimoji="0" lang="ko-KR" altLang="en-US" sz="1400" dirty="0">
              <a:solidFill>
                <a:srgbClr val="FFFF0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itchFamily="34" charset="0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636384" y="1757258"/>
            <a:ext cx="2430131" cy="4530796"/>
          </a:xfrm>
          <a:prstGeom prst="rect">
            <a:avLst/>
          </a:prstGeom>
          <a:solidFill>
            <a:srgbClr val="016D91"/>
          </a:solidFill>
          <a:ln>
            <a:noFill/>
          </a:ln>
          <a:scene3d>
            <a:camera prst="perspectiveRight"/>
            <a:lightRig rig="twoPt" dir="t"/>
          </a:scene3d>
          <a:sp3d extrusionH="1905000" prstMaterial="plastic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603351" y="1949488"/>
            <a:ext cx="235730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rPr>
              <a:t>장기 발전 계획 및 </a:t>
            </a:r>
            <a:r>
              <a:rPr lang="ko-KR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rPr>
              <a:t>교육과</a:t>
            </a:r>
            <a:r>
              <a:rPr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rPr>
              <a:t>연구 시설 </a:t>
            </a:r>
            <a:r>
              <a:rPr lang="ko-KR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rPr>
              <a:t>개선 분야</a:t>
            </a:r>
            <a:endParaRPr kumimoji="0"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7" name="직사각형 6"/>
          <p:cNvSpPr>
            <a:spLocks noChangeArrowheads="1"/>
          </p:cNvSpPr>
          <p:nvPr/>
        </p:nvSpPr>
        <p:spPr bwMode="auto">
          <a:xfrm>
            <a:off x="3902541" y="2446410"/>
            <a:ext cx="484551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ko-KR" altLang="en-US" sz="12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의과대학 주변 부지확보로 건립 준비 </a:t>
            </a:r>
            <a:r>
              <a:rPr lang="en-US" altLang="ko-KR" sz="12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, </a:t>
            </a:r>
            <a:r>
              <a:rPr lang="ko-KR" altLang="en-US" sz="12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또는 병원 응급 외상센터와 연계하여 </a:t>
            </a:r>
            <a:r>
              <a:rPr lang="ko-KR" altLang="en-US" sz="12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 </a:t>
            </a:r>
            <a:r>
              <a:rPr lang="ko-KR" altLang="en-US" sz="1200" dirty="0" err="1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강의동</a:t>
            </a:r>
            <a:r>
              <a:rPr lang="ko-KR" altLang="en-US" sz="12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 건립</a:t>
            </a:r>
            <a:endParaRPr lang="ko-KR" altLang="en-US" sz="12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itchFamily="34" charset="0"/>
            </a:endParaRPr>
          </a:p>
          <a:p>
            <a:pPr marL="171450" indent="-1714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ko-KR" altLang="en-US" sz="12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의과대 </a:t>
            </a:r>
            <a:r>
              <a:rPr lang="ko-KR" altLang="en-US" sz="12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및 간호대학의 </a:t>
            </a:r>
            <a:r>
              <a:rPr lang="ko-KR" altLang="en-US" sz="12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수요에 따른 </a:t>
            </a:r>
            <a:r>
              <a:rPr lang="ko-KR" altLang="en-US" sz="12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교육환경 개선</a:t>
            </a:r>
          </a:p>
        </p:txBody>
      </p:sp>
      <p:cxnSp>
        <p:nvCxnSpPr>
          <p:cNvPr id="8" name="직선 연결선 7"/>
          <p:cNvCxnSpPr/>
          <p:nvPr/>
        </p:nvCxnSpPr>
        <p:spPr bwMode="auto">
          <a:xfrm flipV="1">
            <a:off x="3855900" y="3569550"/>
            <a:ext cx="5089392" cy="16829"/>
          </a:xfrm>
          <a:prstGeom prst="line">
            <a:avLst/>
          </a:prstGeom>
          <a:ln w="28575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>
            <a:spLocks noChangeArrowheads="1"/>
          </p:cNvSpPr>
          <p:nvPr/>
        </p:nvSpPr>
        <p:spPr bwMode="auto">
          <a:xfrm>
            <a:off x="3989158" y="3719812"/>
            <a:ext cx="4719674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의대 발전 기금 </a:t>
            </a:r>
            <a:r>
              <a:rPr lang="ko-KR" altLang="en-US" sz="1400" dirty="0" smtClean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조성을 위한 </a:t>
            </a:r>
            <a:r>
              <a:rPr lang="ko-KR" altLang="en-US" sz="14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노력</a:t>
            </a:r>
            <a:endParaRPr kumimoji="0" lang="ko-KR" altLang="en-US" sz="1400" dirty="0">
              <a:solidFill>
                <a:srgbClr val="FFFF0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itchFamily="34" charset="0"/>
            </a:endParaRPr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auto">
          <a:xfrm>
            <a:off x="3855900" y="4052268"/>
            <a:ext cx="497944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ko-KR" altLang="en-US" sz="12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의과대학 발전위원회에 졸업생</a:t>
            </a:r>
            <a:r>
              <a:rPr lang="en-US" altLang="ko-KR" sz="12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, </a:t>
            </a:r>
            <a:r>
              <a:rPr lang="ko-KR" altLang="en-US" sz="12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학부모 및 구성원들이 적극 참여와 배려로 기금 조성 활성화</a:t>
            </a:r>
          </a:p>
          <a:p>
            <a:pPr marL="171450" indent="-1714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ko-KR" altLang="en-US" sz="12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제</a:t>
            </a:r>
            <a:r>
              <a:rPr lang="en-US" altLang="ko-KR" sz="12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2</a:t>
            </a:r>
            <a:r>
              <a:rPr lang="ko-KR" altLang="en-US" sz="12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의학관 및 교육환경 </a:t>
            </a:r>
            <a:r>
              <a:rPr lang="ko-KR" altLang="en-US" sz="12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개선을 위한 </a:t>
            </a:r>
            <a:r>
              <a:rPr lang="ko-KR" altLang="en-US" sz="12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학부모</a:t>
            </a:r>
            <a:r>
              <a:rPr lang="en-US" altLang="ko-KR" sz="12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, </a:t>
            </a:r>
            <a:r>
              <a:rPr lang="ko-KR" altLang="en-US" sz="12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동창회</a:t>
            </a:r>
            <a:r>
              <a:rPr lang="en-US" altLang="ko-KR" sz="12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, </a:t>
            </a:r>
            <a:r>
              <a:rPr lang="ko-KR" altLang="en-US" sz="12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기업인 및 의대 발전에 뜻을 </a:t>
            </a:r>
            <a:r>
              <a:rPr lang="ko-KR" altLang="en-US" sz="12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같이하는 잠재 </a:t>
            </a:r>
            <a:r>
              <a:rPr lang="ko-KR" altLang="en-US" sz="12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기부자 발굴</a:t>
            </a:r>
            <a:r>
              <a:rPr lang="en-US" altLang="ko-KR" sz="12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.</a:t>
            </a:r>
          </a:p>
          <a:p>
            <a:pPr marL="171450" indent="-1714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ko-KR" altLang="en-US" sz="12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기부자가 </a:t>
            </a:r>
            <a:r>
              <a:rPr lang="ko-KR" altLang="en-US" sz="12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본인의 기부에 </a:t>
            </a:r>
            <a:r>
              <a:rPr lang="ko-KR" altLang="en-US" sz="12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의미를 갖도록 기부자에 뜻에 따라 </a:t>
            </a:r>
            <a:r>
              <a:rPr lang="ko-KR" altLang="en-US" sz="12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확실하게 기념되게 </a:t>
            </a:r>
            <a:r>
              <a:rPr lang="ko-KR" altLang="en-US" sz="12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함</a:t>
            </a:r>
            <a:r>
              <a:rPr lang="en-US" altLang="ko-KR" sz="12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. </a:t>
            </a:r>
          </a:p>
          <a:p>
            <a:pPr marL="171450" indent="-1714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ko-KR" altLang="en-US" sz="12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즉</a:t>
            </a:r>
            <a:r>
              <a:rPr lang="en-US" altLang="ko-KR" sz="12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, </a:t>
            </a:r>
            <a:r>
              <a:rPr lang="ko-KR" altLang="en-US" sz="12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건물기부자는 </a:t>
            </a:r>
            <a:r>
              <a:rPr lang="ko-KR" altLang="en-US" sz="12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건물에</a:t>
            </a:r>
            <a:r>
              <a:rPr lang="en-US" altLang="ko-KR" sz="12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, </a:t>
            </a:r>
            <a:r>
              <a:rPr lang="ko-KR" altLang="en-US" sz="12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엘리베이터 기부자는 엘리베이터 문간에 </a:t>
            </a:r>
            <a:r>
              <a:rPr lang="ko-KR" altLang="en-US" sz="12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표시 함</a:t>
            </a:r>
            <a:endParaRPr lang="en-US" altLang="ko-KR" sz="12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itchFamily="34" charset="0"/>
            </a:endParaRPr>
          </a:p>
        </p:txBody>
      </p:sp>
      <p:grpSp>
        <p:nvGrpSpPr>
          <p:cNvPr id="11" name="그룹 14"/>
          <p:cNvGrpSpPr>
            <a:grpSpLocks/>
          </p:cNvGrpSpPr>
          <p:nvPr/>
        </p:nvGrpSpPr>
        <p:grpSpPr bwMode="auto">
          <a:xfrm>
            <a:off x="300352" y="188641"/>
            <a:ext cx="8433632" cy="1064873"/>
            <a:chOff x="1815643" y="1700808"/>
            <a:chExt cx="5502996" cy="1152128"/>
          </a:xfrm>
        </p:grpSpPr>
        <p:sp>
          <p:nvSpPr>
            <p:cNvPr id="12" name="직사각형 11"/>
            <p:cNvSpPr/>
            <p:nvPr/>
          </p:nvSpPr>
          <p:spPr>
            <a:xfrm>
              <a:off x="1815643" y="1700808"/>
              <a:ext cx="503303" cy="115212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6815335" y="1700808"/>
              <a:ext cx="503304" cy="115212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1939484" y="1808880"/>
              <a:ext cx="5255314" cy="9359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</p:grpSp>
      <p:sp>
        <p:nvSpPr>
          <p:cNvPr id="15" name="직사각형 14"/>
          <p:cNvSpPr/>
          <p:nvPr/>
        </p:nvSpPr>
        <p:spPr>
          <a:xfrm>
            <a:off x="788549" y="338127"/>
            <a:ext cx="7920283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sz="2400" kern="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원광대학교 의과대학 </a:t>
            </a:r>
            <a:r>
              <a:rPr lang="en-US" altLang="ko-KR" sz="2400" kern="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19</a:t>
            </a:r>
            <a:r>
              <a:rPr lang="ko-KR" altLang="en-US" sz="2400" kern="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대 학장후보 박현 비전과 공약</a:t>
            </a:r>
            <a:endParaRPr lang="ko-KR" altLang="en-US" sz="2400" kern="0" spc="0" dirty="0">
              <a:solidFill>
                <a:srgbClr val="000000"/>
              </a:solidFill>
              <a:effectLst/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060" name="Picture 12" descr="http://www.whosaeng.com/imgdata/whosaeng/200510/200510104817386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0"/>
          <a:stretch/>
        </p:blipFill>
        <p:spPr bwMode="auto">
          <a:xfrm>
            <a:off x="731703" y="4581128"/>
            <a:ext cx="2196541" cy="159957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46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http://cfile221.uf.daum.net/image/192821414F20D87F0A334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527" y="4797152"/>
            <a:ext cx="4624783" cy="239563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68060" y="87015"/>
            <a:ext cx="110799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휴먼둥근헤드라인" pitchFamily="18" charset="-127"/>
              </a:rPr>
              <a:t>인사말</a:t>
            </a:r>
            <a:endParaRPr kumimoji="0" lang="ko-KR" altLang="en-US" sz="2400" dirty="0">
              <a:ln w="3175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휴먼둥근헤드라인" pitchFamily="18" charset="-127"/>
            </a:endParaRPr>
          </a:p>
        </p:txBody>
      </p:sp>
      <p:grpSp>
        <p:nvGrpSpPr>
          <p:cNvPr id="36" name="그룹 35"/>
          <p:cNvGrpSpPr/>
          <p:nvPr/>
        </p:nvGrpSpPr>
        <p:grpSpPr>
          <a:xfrm>
            <a:off x="67342" y="567197"/>
            <a:ext cx="8969154" cy="4032034"/>
            <a:chOff x="703901" y="693110"/>
            <a:chExt cx="7900547" cy="4032034"/>
          </a:xfrm>
        </p:grpSpPr>
        <p:sp>
          <p:nvSpPr>
            <p:cNvPr id="5" name="직사각형 4"/>
            <p:cNvSpPr/>
            <p:nvPr/>
          </p:nvSpPr>
          <p:spPr bwMode="auto">
            <a:xfrm>
              <a:off x="703901" y="781132"/>
              <a:ext cx="7900547" cy="394401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  <a:alpha val="0"/>
                  </a:schemeClr>
                </a:gs>
                <a:gs pos="50000">
                  <a:schemeClr val="bg1">
                    <a:shade val="67500"/>
                    <a:satMod val="115000"/>
                    <a:alpha val="63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27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600" dirty="0"/>
            </a:p>
          </p:txBody>
        </p:sp>
        <p:sp>
          <p:nvSpPr>
            <p:cNvPr id="14" name="직사각형 13"/>
            <p:cNvSpPr/>
            <p:nvPr/>
          </p:nvSpPr>
          <p:spPr bwMode="auto">
            <a:xfrm flipV="1">
              <a:off x="703903" y="693110"/>
              <a:ext cx="7900545" cy="8802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600"/>
            </a:p>
          </p:txBody>
        </p:sp>
      </p:grpSp>
      <p:sp>
        <p:nvSpPr>
          <p:cNvPr id="24" name="직사각형 32"/>
          <p:cNvSpPr>
            <a:spLocks noChangeArrowheads="1"/>
          </p:cNvSpPr>
          <p:nvPr/>
        </p:nvSpPr>
        <p:spPr bwMode="auto">
          <a:xfrm>
            <a:off x="67342" y="620688"/>
            <a:ext cx="896915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1600" b="1" dirty="0">
                <a:solidFill>
                  <a:srgbClr val="00206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안팎으로 원광대학교와 의과대학에 여건이 참 힘든 </a:t>
            </a:r>
            <a:r>
              <a:rPr lang="ko-KR" altLang="en-US" sz="1600" b="1" dirty="0" smtClean="0">
                <a:solidFill>
                  <a:srgbClr val="00206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상황 입니다</a:t>
            </a:r>
            <a:r>
              <a:rPr lang="en-US" altLang="ko-KR" sz="1600" b="1" dirty="0">
                <a:solidFill>
                  <a:srgbClr val="00206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ko-KR" altLang="en-US" sz="1600" b="1" dirty="0">
                <a:solidFill>
                  <a:srgbClr val="00206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우리와 같은 라인에 서있던 여러 의과대학도 우리보다 힘을 내어 앞서가고 있습니다</a:t>
            </a:r>
            <a:r>
              <a:rPr lang="en-US" altLang="ko-KR" sz="1600" b="1" dirty="0">
                <a:solidFill>
                  <a:srgbClr val="00206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ko-KR" altLang="en-US" sz="1600" b="1" dirty="0" smtClean="0">
                <a:solidFill>
                  <a:srgbClr val="00206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우리의 </a:t>
            </a:r>
            <a:r>
              <a:rPr lang="ko-KR" altLang="en-US" sz="1600" b="1" dirty="0">
                <a:solidFill>
                  <a:srgbClr val="00206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주변 위치 환경과 대학</a:t>
            </a:r>
            <a:r>
              <a:rPr lang="en-US" altLang="ko-KR" sz="1600" b="1" dirty="0">
                <a:solidFill>
                  <a:srgbClr val="00206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, </a:t>
            </a:r>
            <a:r>
              <a:rPr lang="ko-KR" altLang="en-US" sz="1600" b="1" dirty="0">
                <a:solidFill>
                  <a:srgbClr val="00206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재단 만의 </a:t>
            </a:r>
            <a:r>
              <a:rPr lang="ko-KR" altLang="en-US" sz="1600" b="1" dirty="0" smtClean="0">
                <a:solidFill>
                  <a:srgbClr val="00206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한계를 </a:t>
            </a:r>
            <a:r>
              <a:rPr lang="ko-KR" altLang="en-US" sz="1600" b="1" dirty="0">
                <a:solidFill>
                  <a:srgbClr val="00206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얘기 하기에는 우리의 문제로 </a:t>
            </a:r>
            <a:r>
              <a:rPr lang="ko-KR" altLang="en-US" sz="1600" b="1" dirty="0" smtClean="0">
                <a:solidFill>
                  <a:srgbClr val="00206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직면해 있습니다</a:t>
            </a:r>
            <a:r>
              <a:rPr lang="en-US" altLang="ko-KR" sz="1600" b="1" dirty="0" smtClean="0">
                <a:solidFill>
                  <a:srgbClr val="00206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.</a:t>
            </a:r>
            <a:endParaRPr lang="en-US" altLang="ko-KR" sz="1600" b="1" dirty="0">
              <a:solidFill>
                <a:srgbClr val="00206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1600" b="1" dirty="0" smtClean="0">
                <a:solidFill>
                  <a:srgbClr val="00206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의과대학 구성원들의 생존과</a:t>
            </a:r>
            <a:r>
              <a:rPr lang="en-US" altLang="ko-KR" sz="1600" b="1" dirty="0" smtClean="0">
                <a:solidFill>
                  <a:srgbClr val="00206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,</a:t>
            </a:r>
            <a:r>
              <a:rPr lang="ko-KR" altLang="en-US" sz="1600" b="1" dirty="0" smtClean="0">
                <a:solidFill>
                  <a:srgbClr val="00206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 </a:t>
            </a:r>
            <a:r>
              <a:rPr lang="ko-KR" altLang="en-US" sz="1600" b="1" dirty="0">
                <a:solidFill>
                  <a:srgbClr val="00206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원광대학교 의과대학을 선택한 </a:t>
            </a:r>
            <a:r>
              <a:rPr lang="ko-KR" altLang="en-US" sz="1600" b="1" dirty="0" smtClean="0">
                <a:solidFill>
                  <a:srgbClr val="00206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학생과</a:t>
            </a:r>
            <a:r>
              <a:rPr lang="en-US" altLang="ko-KR" sz="1600" b="1" dirty="0" smtClean="0">
                <a:solidFill>
                  <a:srgbClr val="00206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,</a:t>
            </a:r>
            <a:r>
              <a:rPr lang="ko-KR" altLang="en-US" sz="1600" b="1" dirty="0" smtClean="0">
                <a:solidFill>
                  <a:srgbClr val="00206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 </a:t>
            </a:r>
            <a:r>
              <a:rPr lang="ko-KR" altLang="en-US" sz="1600" b="1" dirty="0">
                <a:solidFill>
                  <a:srgbClr val="00206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앞으로 선택할 학생을 위하여 우리 스스로의 많은 노력이 필요한 시점이라고 생각됩니다</a:t>
            </a:r>
            <a:r>
              <a:rPr lang="en-US" altLang="ko-KR" sz="1600" b="1" dirty="0">
                <a:solidFill>
                  <a:srgbClr val="00206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ko-KR" altLang="en-US" sz="1600" b="1" dirty="0">
                <a:solidFill>
                  <a:srgbClr val="00206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저는 </a:t>
            </a:r>
            <a:r>
              <a:rPr lang="en-US" altLang="ko-KR" sz="1600" b="1" dirty="0">
                <a:solidFill>
                  <a:srgbClr val="00206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2005</a:t>
            </a:r>
            <a:r>
              <a:rPr lang="ko-KR" altLang="en-US" sz="1600" b="1" dirty="0">
                <a:solidFill>
                  <a:srgbClr val="00206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년도부터 </a:t>
            </a:r>
            <a:r>
              <a:rPr lang="ko-KR" altLang="en-US" sz="1600" b="1" dirty="0" err="1">
                <a:solidFill>
                  <a:srgbClr val="00206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인수공통감염병</a:t>
            </a:r>
            <a:r>
              <a:rPr lang="ko-KR" altLang="en-US" sz="1600" b="1" dirty="0">
                <a:solidFill>
                  <a:srgbClr val="00206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 </a:t>
            </a:r>
            <a:r>
              <a:rPr lang="ko-KR" altLang="en-US" sz="1600" b="1" dirty="0" smtClean="0">
                <a:solidFill>
                  <a:srgbClr val="00206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연구센터를 유치하여 </a:t>
            </a:r>
            <a:r>
              <a:rPr lang="ko-KR" altLang="en-US" sz="1600" b="1" dirty="0">
                <a:solidFill>
                  <a:srgbClr val="00206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현재 </a:t>
            </a:r>
            <a:r>
              <a:rPr lang="en-US" altLang="ko-KR" sz="1600" b="1" dirty="0">
                <a:solidFill>
                  <a:srgbClr val="00206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11</a:t>
            </a:r>
            <a:r>
              <a:rPr lang="ko-KR" altLang="en-US" sz="1600" b="1" dirty="0">
                <a:solidFill>
                  <a:srgbClr val="00206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년째 연구단을 유지하고 이끌어 </a:t>
            </a:r>
            <a:r>
              <a:rPr lang="ko-KR" altLang="en-US" sz="1600" b="1" dirty="0" smtClean="0">
                <a:solidFill>
                  <a:srgbClr val="00206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오고 있습니다</a:t>
            </a:r>
            <a:r>
              <a:rPr lang="en-US" altLang="ko-KR" sz="1600" b="1" dirty="0">
                <a:solidFill>
                  <a:srgbClr val="00206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. </a:t>
            </a:r>
            <a:r>
              <a:rPr lang="ko-KR" altLang="en-US" sz="1600" b="1" dirty="0">
                <a:solidFill>
                  <a:srgbClr val="00206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흔히 연구단은 연구만 하는 일로 생각 합니다</a:t>
            </a:r>
            <a:r>
              <a:rPr lang="en-US" altLang="ko-KR" sz="1600" b="1" dirty="0">
                <a:solidFill>
                  <a:srgbClr val="00206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ko-KR" altLang="en-US" sz="1600" b="1" dirty="0" smtClean="0">
                <a:solidFill>
                  <a:srgbClr val="00206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연구단의 생존을 위해서는 </a:t>
            </a:r>
            <a:r>
              <a:rPr lang="ko-KR" altLang="en-US" sz="1600" b="1" dirty="0">
                <a:solidFill>
                  <a:srgbClr val="00206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공감할 수 있는 목표 설정</a:t>
            </a:r>
            <a:r>
              <a:rPr lang="en-US" altLang="ko-KR" sz="1600" b="1" dirty="0">
                <a:solidFill>
                  <a:srgbClr val="00206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, </a:t>
            </a:r>
            <a:r>
              <a:rPr lang="ko-KR" altLang="en-US" sz="1600" b="1" dirty="0" smtClean="0">
                <a:solidFill>
                  <a:srgbClr val="00206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이를 </a:t>
            </a:r>
            <a:r>
              <a:rPr lang="ko-KR" altLang="en-US" sz="1600" b="1" dirty="0">
                <a:solidFill>
                  <a:srgbClr val="00206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수행할 수 있는 연구자의 발굴 및 조합</a:t>
            </a:r>
            <a:r>
              <a:rPr lang="en-US" altLang="ko-KR" sz="1600" b="1" dirty="0">
                <a:solidFill>
                  <a:srgbClr val="00206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, </a:t>
            </a:r>
            <a:r>
              <a:rPr lang="ko-KR" altLang="en-US" sz="1600" b="1" dirty="0" smtClean="0">
                <a:solidFill>
                  <a:srgbClr val="00206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목표수행을 위한 </a:t>
            </a:r>
            <a:r>
              <a:rPr lang="ko-KR" altLang="en-US" sz="1600" b="1" dirty="0">
                <a:solidFill>
                  <a:srgbClr val="00206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독려</a:t>
            </a:r>
            <a:r>
              <a:rPr lang="en-US" altLang="ko-KR" sz="1600" b="1" dirty="0">
                <a:solidFill>
                  <a:srgbClr val="00206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, </a:t>
            </a:r>
            <a:r>
              <a:rPr lang="ko-KR" altLang="en-US" sz="1600" b="1" dirty="0">
                <a:solidFill>
                  <a:srgbClr val="00206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국내외 기관과의 연계</a:t>
            </a:r>
            <a:r>
              <a:rPr lang="en-US" altLang="ko-KR" sz="1600" b="1" dirty="0">
                <a:solidFill>
                  <a:srgbClr val="00206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, </a:t>
            </a:r>
            <a:r>
              <a:rPr lang="ko-KR" altLang="en-US" sz="1600" b="1" dirty="0">
                <a:solidFill>
                  <a:srgbClr val="00206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환경 </a:t>
            </a:r>
            <a:r>
              <a:rPr lang="ko-KR" altLang="en-US" sz="1600" b="1" dirty="0" smtClean="0">
                <a:solidFill>
                  <a:srgbClr val="00206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변화에 따른 </a:t>
            </a:r>
            <a:r>
              <a:rPr lang="ko-KR" altLang="en-US" sz="1600" b="1" dirty="0">
                <a:solidFill>
                  <a:srgbClr val="00206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목표 수정이 필요한 </a:t>
            </a:r>
            <a:r>
              <a:rPr lang="ko-KR" altLang="en-US" sz="1600" b="1" dirty="0" smtClean="0">
                <a:solidFill>
                  <a:srgbClr val="00206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일입니다</a:t>
            </a:r>
            <a:r>
              <a:rPr lang="en-US" altLang="ko-KR" sz="1600" b="1" dirty="0">
                <a:solidFill>
                  <a:srgbClr val="00206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ko-KR" altLang="en-US" sz="1600" b="1" dirty="0">
                <a:solidFill>
                  <a:srgbClr val="00206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저는 별 기반이 없는 가운데 </a:t>
            </a:r>
            <a:r>
              <a:rPr lang="ko-KR" altLang="en-US" sz="1600" b="1" dirty="0" err="1">
                <a:solidFill>
                  <a:srgbClr val="00206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인수공통감염병</a:t>
            </a:r>
            <a:r>
              <a:rPr lang="ko-KR" altLang="en-US" sz="1600" b="1" dirty="0">
                <a:solidFill>
                  <a:srgbClr val="00206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 연구소에서 이러한 일들을 하나하나 지금까지 수행한 경험을 </a:t>
            </a:r>
            <a:r>
              <a:rPr lang="ko-KR" altLang="en-US" sz="1600" b="1" dirty="0" smtClean="0">
                <a:solidFill>
                  <a:srgbClr val="00206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바탕으로</a:t>
            </a:r>
            <a:r>
              <a:rPr lang="en-US" altLang="ko-KR" sz="1600" b="1" dirty="0" smtClean="0">
                <a:solidFill>
                  <a:srgbClr val="00206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, </a:t>
            </a:r>
            <a:r>
              <a:rPr lang="ko-KR" altLang="en-US" sz="1600" b="1" dirty="0" smtClean="0">
                <a:solidFill>
                  <a:srgbClr val="00206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원광대학교 </a:t>
            </a:r>
            <a:r>
              <a:rPr lang="ko-KR" altLang="en-US" sz="1600" b="1" dirty="0">
                <a:solidFill>
                  <a:srgbClr val="00206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의과대학 </a:t>
            </a:r>
            <a:r>
              <a:rPr lang="ko-KR" altLang="en-US" sz="1600" b="1" dirty="0" smtClean="0">
                <a:solidFill>
                  <a:srgbClr val="00206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교수님들과의 </a:t>
            </a:r>
            <a:r>
              <a:rPr lang="ko-KR" altLang="en-US" sz="1600" b="1" dirty="0">
                <a:solidFill>
                  <a:srgbClr val="00206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발전 </a:t>
            </a:r>
            <a:r>
              <a:rPr lang="ko-KR" altLang="en-US" sz="1600" b="1" dirty="0" smtClean="0">
                <a:solidFill>
                  <a:srgbClr val="00206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목표 설정과 설정한 목표들을 하나하나 </a:t>
            </a:r>
            <a:r>
              <a:rPr lang="ko-KR" altLang="en-US" sz="1600" b="1" dirty="0">
                <a:solidFill>
                  <a:srgbClr val="00206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수행해가면서 교육</a:t>
            </a:r>
            <a:r>
              <a:rPr lang="en-US" altLang="ko-KR" sz="1600" b="1" dirty="0">
                <a:solidFill>
                  <a:srgbClr val="00206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, </a:t>
            </a:r>
            <a:r>
              <a:rPr lang="ko-KR" altLang="en-US" sz="1600" b="1" dirty="0">
                <a:solidFill>
                  <a:srgbClr val="00206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연구역량분야에서 전국 의과대학 </a:t>
            </a:r>
            <a:r>
              <a:rPr lang="en-US" altLang="ko-KR" sz="1600" b="1" dirty="0">
                <a:solidFill>
                  <a:srgbClr val="00206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20</a:t>
            </a:r>
            <a:r>
              <a:rPr lang="ko-KR" altLang="en-US" sz="1600" b="1" dirty="0">
                <a:solidFill>
                  <a:srgbClr val="00206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위권 이내에 들도록 </a:t>
            </a:r>
            <a:r>
              <a:rPr lang="ko-KR" altLang="en-US" sz="1600" b="1" dirty="0" smtClean="0">
                <a:solidFill>
                  <a:srgbClr val="00206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임기 내 </a:t>
            </a:r>
            <a:r>
              <a:rPr lang="ko-KR" altLang="en-US" sz="1600" b="1" dirty="0">
                <a:solidFill>
                  <a:srgbClr val="00206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기반을 마련 하겠습니다</a:t>
            </a:r>
            <a:r>
              <a:rPr lang="en-US" altLang="ko-KR" sz="1600" b="1" dirty="0">
                <a:solidFill>
                  <a:srgbClr val="00206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600" b="1" dirty="0">
              <a:solidFill>
                <a:srgbClr val="C0000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kumimoji="0" lang="ko-KR" altLang="en-US" sz="1600" dirty="0" smtClean="0">
                <a:latin typeface="HY견명조" panose="02030600000101010101" pitchFamily="18" charset="-127"/>
                <a:ea typeface="HY견명조" panose="02030600000101010101" pitchFamily="18" charset="-127"/>
              </a:rPr>
              <a:t> </a:t>
            </a:r>
            <a:endParaRPr kumimoji="0" lang="ko-KR" altLang="en-US" sz="1600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http://cfile221.uf.daum.net/image/192821414F20D87F0A334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527" y="4797152"/>
            <a:ext cx="4624783" cy="239563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31780" y="0"/>
            <a:ext cx="348044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400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휴먼둥근헤드라인" pitchFamily="18" charset="-127"/>
              </a:rPr>
              <a:t>원광대학교 박현 프로필</a:t>
            </a:r>
            <a:endParaRPr kumimoji="0" lang="ko-KR" altLang="en-US" sz="2400" dirty="0">
              <a:ln w="3175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휴먼둥근헤드라인" pitchFamily="18" charset="-127"/>
            </a:endParaRPr>
          </a:p>
        </p:txBody>
      </p:sp>
      <p:grpSp>
        <p:nvGrpSpPr>
          <p:cNvPr id="2" name="그룹 35"/>
          <p:cNvGrpSpPr/>
          <p:nvPr/>
        </p:nvGrpSpPr>
        <p:grpSpPr>
          <a:xfrm>
            <a:off x="67342" y="567197"/>
            <a:ext cx="8969154" cy="5094051"/>
            <a:chOff x="703901" y="693110"/>
            <a:chExt cx="7900547" cy="5094051"/>
          </a:xfrm>
        </p:grpSpPr>
        <p:sp>
          <p:nvSpPr>
            <p:cNvPr id="5" name="직사각형 4"/>
            <p:cNvSpPr/>
            <p:nvPr/>
          </p:nvSpPr>
          <p:spPr bwMode="auto">
            <a:xfrm>
              <a:off x="703901" y="781132"/>
              <a:ext cx="7900547" cy="500602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  <a:alpha val="0"/>
                  </a:schemeClr>
                </a:gs>
                <a:gs pos="50000">
                  <a:schemeClr val="bg1">
                    <a:shade val="67500"/>
                    <a:satMod val="115000"/>
                    <a:alpha val="63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27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648000" fontAlgn="auto">
                <a:spcBef>
                  <a:spcPts val="0"/>
                </a:spcBef>
                <a:spcAft>
                  <a:spcPts val="0"/>
                </a:spcAft>
                <a:buBlip>
                  <a:blip r:embed="rId4"/>
                </a:buBlip>
                <a:defRPr/>
              </a:pPr>
              <a:r>
                <a:rPr kumimoji="0" lang="en-US" altLang="ko-KR" b="1" dirty="0" smtClean="0"/>
                <a:t> </a:t>
              </a:r>
              <a:r>
                <a:rPr kumimoji="0" lang="ko-KR" altLang="en-US" b="1" dirty="0" smtClean="0">
                  <a:solidFill>
                    <a:schemeClr val="tx1"/>
                  </a:solidFill>
                </a:rPr>
                <a:t>성명 </a:t>
              </a:r>
              <a:r>
                <a:rPr kumimoji="0" lang="en-US" altLang="ko-KR" b="1" dirty="0" smtClean="0">
                  <a:solidFill>
                    <a:schemeClr val="tx1"/>
                  </a:solidFill>
                </a:rPr>
                <a:t>: </a:t>
              </a:r>
              <a:r>
                <a:rPr kumimoji="0" lang="ko-KR" altLang="en-US" b="1" dirty="0" smtClean="0">
                  <a:solidFill>
                    <a:schemeClr val="tx1"/>
                  </a:solidFill>
                </a:rPr>
                <a:t>박현</a:t>
              </a:r>
              <a:r>
                <a:rPr kumimoji="0" lang="en-US" altLang="ko-KR" dirty="0" smtClean="0">
                  <a:solidFill>
                    <a:schemeClr val="tx1"/>
                  </a:solidFill>
                </a:rPr>
                <a:t>(1963. 03.23)</a:t>
              </a:r>
              <a:endParaRPr lang="en-US" altLang="ko-KR" dirty="0" smtClean="0">
                <a:solidFill>
                  <a:schemeClr val="tx1"/>
                </a:solidFill>
              </a:endParaRPr>
            </a:p>
            <a:p>
              <a:pPr marL="648000" fontAlgn="auto">
                <a:spcBef>
                  <a:spcPts val="0"/>
                </a:spcBef>
                <a:spcAft>
                  <a:spcPts val="0"/>
                </a:spcAft>
                <a:buBlip>
                  <a:blip r:embed="rId4"/>
                </a:buBlip>
                <a:defRPr/>
              </a:pPr>
              <a:r>
                <a:rPr kumimoji="0" lang="ko-KR" altLang="en-US" b="1" dirty="0" smtClean="0">
                  <a:solidFill>
                    <a:schemeClr val="tx1"/>
                  </a:solidFill>
                </a:rPr>
                <a:t> 주요 학력</a:t>
              </a:r>
              <a:endParaRPr kumimoji="0" lang="en-US" altLang="ko-KR" b="1" dirty="0" smtClean="0">
                <a:solidFill>
                  <a:schemeClr val="tx1"/>
                </a:solidFill>
              </a:endParaRPr>
            </a:p>
            <a:p>
              <a:pPr marL="9000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ko-KR" altLang="en-US" dirty="0" smtClean="0">
                  <a:solidFill>
                    <a:schemeClr val="tx1"/>
                  </a:solidFill>
                </a:rPr>
                <a:t> 원광대학교 의과대학 의학사</a:t>
              </a:r>
              <a:r>
                <a:rPr lang="en-US" altLang="ko-KR" dirty="0" smtClean="0">
                  <a:solidFill>
                    <a:schemeClr val="tx1"/>
                  </a:solidFill>
                </a:rPr>
                <a:t>, </a:t>
              </a:r>
              <a:r>
                <a:rPr lang="ko-KR" altLang="en-US" dirty="0" smtClean="0">
                  <a:solidFill>
                    <a:schemeClr val="tx1"/>
                  </a:solidFill>
                </a:rPr>
                <a:t>의학석사</a:t>
              </a:r>
              <a:endParaRPr lang="en-US" altLang="ko-KR" dirty="0" smtClean="0">
                <a:solidFill>
                  <a:schemeClr val="tx1"/>
                </a:solidFill>
              </a:endParaRPr>
            </a:p>
            <a:p>
              <a:pPr marL="9000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kumimoji="0" lang="ko-KR" altLang="en-US" dirty="0" smtClean="0">
                  <a:solidFill>
                    <a:schemeClr val="tx1"/>
                  </a:solidFill>
                </a:rPr>
                <a:t> 연세대학교 의과대학 의학박사</a:t>
              </a:r>
              <a:endParaRPr kumimoji="0" lang="en-US" altLang="ko-KR" dirty="0" smtClean="0">
                <a:solidFill>
                  <a:schemeClr val="tx1"/>
                </a:solidFill>
              </a:endParaRPr>
            </a:p>
            <a:p>
              <a:pPr marL="648000" fontAlgn="auto">
                <a:spcBef>
                  <a:spcPts val="0"/>
                </a:spcBef>
                <a:spcAft>
                  <a:spcPts val="0"/>
                </a:spcAft>
                <a:buBlip>
                  <a:blip r:embed="rId4"/>
                </a:buBlip>
                <a:defRPr/>
              </a:pPr>
              <a:r>
                <a:rPr lang="en-US" altLang="ko-KR" b="1" dirty="0" smtClean="0">
                  <a:solidFill>
                    <a:schemeClr val="tx1"/>
                  </a:solidFill>
                </a:rPr>
                <a:t> </a:t>
              </a:r>
              <a:r>
                <a:rPr lang="ko-KR" altLang="en-US" b="1" dirty="0" smtClean="0">
                  <a:solidFill>
                    <a:schemeClr val="tx1"/>
                  </a:solidFill>
                </a:rPr>
                <a:t>경력 </a:t>
              </a:r>
              <a:endParaRPr lang="en-US" altLang="ko-KR" b="1" dirty="0" smtClean="0">
                <a:solidFill>
                  <a:schemeClr val="tx1"/>
                </a:solidFill>
              </a:endParaRPr>
            </a:p>
            <a:p>
              <a:pPr marL="6480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b="1" dirty="0" smtClean="0">
                  <a:solidFill>
                    <a:schemeClr val="tx1"/>
                  </a:solidFill>
                </a:rPr>
                <a:t>   - </a:t>
              </a:r>
              <a:r>
                <a:rPr lang="ko-KR" altLang="en-US" dirty="0" smtClean="0">
                  <a:solidFill>
                    <a:schemeClr val="tx1"/>
                  </a:solidFill>
                </a:rPr>
                <a:t>한국과학기술원 </a:t>
              </a:r>
              <a:r>
                <a:rPr lang="ko-KR" altLang="en-US" dirty="0" err="1" smtClean="0">
                  <a:solidFill>
                    <a:schemeClr val="tx1"/>
                  </a:solidFill>
                </a:rPr>
                <a:t>의과학센터</a:t>
              </a:r>
              <a:r>
                <a:rPr lang="ko-KR" altLang="en-US" dirty="0" smtClean="0">
                  <a:solidFill>
                    <a:schemeClr val="tx1"/>
                  </a:solidFill>
                </a:rPr>
                <a:t> 연구원</a:t>
              </a:r>
              <a:r>
                <a:rPr lang="en-US" altLang="ko-KR" dirty="0" smtClean="0">
                  <a:solidFill>
                    <a:schemeClr val="tx1"/>
                  </a:solidFill>
                </a:rPr>
                <a:t>(</a:t>
              </a:r>
              <a:r>
                <a:rPr lang="ko-KR" altLang="en-US" dirty="0" smtClean="0">
                  <a:solidFill>
                    <a:schemeClr val="tx1"/>
                  </a:solidFill>
                </a:rPr>
                <a:t>서울 </a:t>
              </a:r>
              <a:r>
                <a:rPr lang="ko-KR" altLang="en-US" dirty="0" err="1" smtClean="0">
                  <a:solidFill>
                    <a:schemeClr val="tx1"/>
                  </a:solidFill>
                </a:rPr>
                <a:t>홍능</a:t>
              </a:r>
              <a:r>
                <a:rPr lang="en-US" altLang="ko-KR" dirty="0" smtClean="0">
                  <a:solidFill>
                    <a:schemeClr val="tx1"/>
                  </a:solidFill>
                </a:rPr>
                <a:t>, </a:t>
              </a:r>
              <a:r>
                <a:rPr lang="ko-KR" altLang="en-US" dirty="0" smtClean="0">
                  <a:solidFill>
                    <a:schemeClr val="tx1"/>
                  </a:solidFill>
                </a:rPr>
                <a:t>공중보건의사</a:t>
              </a:r>
              <a:r>
                <a:rPr lang="en-US" altLang="ko-KR" dirty="0" smtClean="0">
                  <a:solidFill>
                    <a:schemeClr val="tx1"/>
                  </a:solidFill>
                </a:rPr>
                <a:t>)</a:t>
              </a:r>
            </a:p>
            <a:p>
              <a:pPr marL="900000" fontAlgn="auto"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ko-KR" altLang="en-US" dirty="0" smtClean="0">
                  <a:solidFill>
                    <a:schemeClr val="tx1"/>
                  </a:solidFill>
                </a:rPr>
                <a:t> 원광대학교 의과대학 </a:t>
              </a:r>
              <a:r>
                <a:rPr lang="ko-KR" altLang="en-US" dirty="0" err="1" smtClean="0">
                  <a:solidFill>
                    <a:schemeClr val="tx1"/>
                  </a:solidFill>
                </a:rPr>
                <a:t>의예과장</a:t>
              </a:r>
              <a:r>
                <a:rPr lang="en-US" altLang="ko-KR" dirty="0" smtClean="0">
                  <a:solidFill>
                    <a:schemeClr val="tx1"/>
                  </a:solidFill>
                </a:rPr>
                <a:t>, </a:t>
              </a:r>
              <a:r>
                <a:rPr lang="ko-KR" altLang="en-US" dirty="0" smtClean="0">
                  <a:solidFill>
                    <a:schemeClr val="tx1"/>
                  </a:solidFill>
                </a:rPr>
                <a:t>공동기기 실장</a:t>
              </a:r>
              <a:r>
                <a:rPr lang="en-US" altLang="ko-KR" dirty="0" smtClean="0">
                  <a:solidFill>
                    <a:schemeClr val="tx1"/>
                  </a:solidFill>
                </a:rPr>
                <a:t>, </a:t>
              </a:r>
              <a:r>
                <a:rPr lang="ko-KR" altLang="en-US" dirty="0" err="1" smtClean="0">
                  <a:solidFill>
                    <a:schemeClr val="tx1"/>
                  </a:solidFill>
                </a:rPr>
                <a:t>의과학연구소장</a:t>
              </a:r>
              <a:r>
                <a:rPr lang="en-US" altLang="ko-KR" dirty="0" smtClean="0">
                  <a:solidFill>
                    <a:schemeClr val="tx1"/>
                  </a:solidFill>
                </a:rPr>
                <a:t>, </a:t>
              </a:r>
            </a:p>
            <a:p>
              <a:pPr marL="9000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dirty="0" smtClean="0">
                  <a:solidFill>
                    <a:schemeClr val="tx1"/>
                  </a:solidFill>
                </a:rPr>
                <a:t>  </a:t>
              </a:r>
              <a:r>
                <a:rPr lang="ko-KR" altLang="en-US" dirty="0" smtClean="0">
                  <a:solidFill>
                    <a:schemeClr val="tx1"/>
                  </a:solidFill>
                </a:rPr>
                <a:t>교수협의회 회장</a:t>
              </a:r>
              <a:r>
                <a:rPr lang="en-US" altLang="ko-KR" dirty="0" smtClean="0">
                  <a:solidFill>
                    <a:schemeClr val="tx1"/>
                  </a:solidFill>
                </a:rPr>
                <a:t>, </a:t>
              </a:r>
              <a:r>
                <a:rPr lang="ko-KR" altLang="en-US" dirty="0" smtClean="0">
                  <a:solidFill>
                    <a:schemeClr val="tx1"/>
                  </a:solidFill>
                </a:rPr>
                <a:t>대학원 주임교수</a:t>
              </a:r>
              <a:endParaRPr lang="en-US" altLang="ko-KR" dirty="0" smtClean="0">
                <a:solidFill>
                  <a:schemeClr val="tx1"/>
                </a:solidFill>
              </a:endParaRPr>
            </a:p>
            <a:p>
              <a:pPr marL="900000" fontAlgn="auto"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en-US" altLang="ko-KR" dirty="0" smtClean="0">
                  <a:solidFill>
                    <a:schemeClr val="tx1"/>
                  </a:solidFill>
                </a:rPr>
                <a:t> </a:t>
              </a:r>
              <a:r>
                <a:rPr kumimoji="0" lang="ko-KR" altLang="en-US" dirty="0" smtClean="0">
                  <a:solidFill>
                    <a:schemeClr val="tx1"/>
                  </a:solidFill>
                </a:rPr>
                <a:t>원광대학교 </a:t>
              </a:r>
              <a:r>
                <a:rPr kumimoji="0" lang="ko-KR" altLang="en-US" dirty="0" err="1" smtClean="0">
                  <a:solidFill>
                    <a:schemeClr val="tx1"/>
                  </a:solidFill>
                </a:rPr>
                <a:t>의생명융복합연구원</a:t>
              </a:r>
              <a:r>
                <a:rPr kumimoji="0" lang="ko-KR" altLang="en-US" dirty="0" smtClean="0">
                  <a:solidFill>
                    <a:schemeClr val="tx1"/>
                  </a:solidFill>
                </a:rPr>
                <a:t> 원장</a:t>
              </a:r>
              <a:endParaRPr kumimoji="0" lang="en-US" altLang="ko-KR" dirty="0" smtClean="0">
                <a:solidFill>
                  <a:schemeClr val="tx1"/>
                </a:solidFill>
              </a:endParaRPr>
            </a:p>
            <a:p>
              <a:pPr marL="900000" fontAlgn="auto"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en-US" altLang="ko-KR" dirty="0" smtClean="0">
                  <a:solidFill>
                    <a:schemeClr val="tx1"/>
                  </a:solidFill>
                </a:rPr>
                <a:t> </a:t>
              </a:r>
              <a:r>
                <a:rPr lang="ko-KR" altLang="en-US" dirty="0" smtClean="0">
                  <a:solidFill>
                    <a:schemeClr val="tx1"/>
                  </a:solidFill>
                </a:rPr>
                <a:t>원광대학교 </a:t>
              </a:r>
              <a:r>
                <a:rPr lang="ko-KR" altLang="en-US" dirty="0" err="1" smtClean="0">
                  <a:solidFill>
                    <a:schemeClr val="tx1"/>
                  </a:solidFill>
                </a:rPr>
                <a:t>인수공통감염병연구센터</a:t>
              </a:r>
              <a:r>
                <a:rPr lang="ko-KR" altLang="en-US" dirty="0" smtClean="0">
                  <a:solidFill>
                    <a:schemeClr val="tx1"/>
                  </a:solidFill>
                </a:rPr>
                <a:t> 소장</a:t>
              </a:r>
              <a:endParaRPr lang="en-US" altLang="ko-KR" dirty="0" smtClean="0">
                <a:solidFill>
                  <a:schemeClr val="tx1"/>
                </a:solidFill>
              </a:endParaRPr>
            </a:p>
            <a:p>
              <a:pPr marL="900000" fontAlgn="auto"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ko-KR" altLang="en-US" dirty="0" smtClean="0">
                  <a:solidFill>
                    <a:schemeClr val="tx1"/>
                  </a:solidFill>
                </a:rPr>
                <a:t> </a:t>
              </a:r>
              <a:r>
                <a:rPr lang="ko-KR" altLang="en-US" dirty="0" err="1" smtClean="0">
                  <a:solidFill>
                    <a:schemeClr val="tx1"/>
                  </a:solidFill>
                </a:rPr>
                <a:t>인수공통감염병치료제</a:t>
              </a:r>
              <a:r>
                <a:rPr lang="ko-KR" altLang="en-US" dirty="0" smtClean="0">
                  <a:solidFill>
                    <a:schemeClr val="tx1"/>
                  </a:solidFill>
                </a:rPr>
                <a:t> 연구개발 사업 총괄책임자</a:t>
              </a:r>
              <a:r>
                <a:rPr lang="en-US" altLang="ko-KR" dirty="0" smtClean="0">
                  <a:solidFill>
                    <a:schemeClr val="tx1"/>
                  </a:solidFill>
                </a:rPr>
                <a:t>(</a:t>
              </a:r>
              <a:r>
                <a:rPr lang="ko-KR" altLang="en-US" dirty="0" smtClean="0">
                  <a:solidFill>
                    <a:schemeClr val="tx1"/>
                  </a:solidFill>
                </a:rPr>
                <a:t>지식경제부</a:t>
              </a:r>
              <a:r>
                <a:rPr lang="en-US" altLang="ko-KR" dirty="0" smtClean="0">
                  <a:solidFill>
                    <a:schemeClr val="tx1"/>
                  </a:solidFill>
                </a:rPr>
                <a:t>)</a:t>
              </a:r>
            </a:p>
            <a:p>
              <a:pPr marL="900000" fontAlgn="auto"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en-US" altLang="ko-KR" dirty="0" smtClean="0">
                  <a:solidFill>
                    <a:schemeClr val="tx1"/>
                  </a:solidFill>
                </a:rPr>
                <a:t> </a:t>
              </a:r>
              <a:r>
                <a:rPr kumimoji="0" lang="ko-KR" altLang="en-US" dirty="0" err="1" smtClean="0">
                  <a:solidFill>
                    <a:schemeClr val="tx1"/>
                  </a:solidFill>
                </a:rPr>
                <a:t>인수공통감염병</a:t>
              </a:r>
              <a:r>
                <a:rPr kumimoji="0" lang="ko-KR" altLang="en-US" dirty="0" smtClean="0">
                  <a:solidFill>
                    <a:schemeClr val="tx1"/>
                  </a:solidFill>
                </a:rPr>
                <a:t> 대응기술연구단 단장</a:t>
              </a:r>
              <a:r>
                <a:rPr lang="en-US" altLang="ko-KR" dirty="0" smtClean="0">
                  <a:solidFill>
                    <a:schemeClr val="tx1"/>
                  </a:solidFill>
                </a:rPr>
                <a:t>(</a:t>
              </a:r>
              <a:r>
                <a:rPr kumimoji="0" lang="en-US" altLang="ko-KR" dirty="0" smtClean="0">
                  <a:solidFill>
                    <a:schemeClr val="tx1"/>
                  </a:solidFill>
                </a:rPr>
                <a:t> </a:t>
              </a:r>
              <a:r>
                <a:rPr kumimoji="0" lang="ko-KR" altLang="en-US" dirty="0" err="1" smtClean="0">
                  <a:solidFill>
                    <a:schemeClr val="tx1"/>
                  </a:solidFill>
                </a:rPr>
                <a:t>미래창조과학부</a:t>
              </a:r>
              <a:r>
                <a:rPr kumimoji="0" lang="en-US" altLang="ko-KR" dirty="0" smtClean="0">
                  <a:solidFill>
                    <a:schemeClr val="tx1"/>
                  </a:solidFill>
                </a:rPr>
                <a:t>)</a:t>
              </a:r>
            </a:p>
            <a:p>
              <a:pPr marL="900000" fontAlgn="auto"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en-US" altLang="ko-KR" dirty="0" smtClean="0">
                  <a:solidFill>
                    <a:schemeClr val="tx1"/>
                  </a:solidFill>
                </a:rPr>
                <a:t> </a:t>
              </a:r>
              <a:r>
                <a:rPr lang="ko-KR" altLang="en-US" dirty="0" smtClean="0">
                  <a:solidFill>
                    <a:schemeClr val="tx1"/>
                  </a:solidFill>
                </a:rPr>
                <a:t>이공계 중점연구소 소장</a:t>
              </a:r>
              <a:r>
                <a:rPr lang="en-US" altLang="ko-KR" dirty="0" smtClean="0">
                  <a:solidFill>
                    <a:schemeClr val="tx1"/>
                  </a:solidFill>
                </a:rPr>
                <a:t>(</a:t>
              </a:r>
              <a:r>
                <a:rPr lang="ko-KR" altLang="en-US" dirty="0" smtClean="0">
                  <a:solidFill>
                    <a:schemeClr val="tx1"/>
                  </a:solidFill>
                </a:rPr>
                <a:t>교육부</a:t>
              </a:r>
              <a:r>
                <a:rPr lang="en-US" altLang="ko-KR" dirty="0" smtClean="0">
                  <a:solidFill>
                    <a:schemeClr val="tx1"/>
                  </a:solidFill>
                </a:rPr>
                <a:t>)</a:t>
              </a:r>
            </a:p>
            <a:p>
              <a:pPr marL="9000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dirty="0" smtClean="0">
                  <a:solidFill>
                    <a:schemeClr val="tx1"/>
                  </a:solidFill>
                </a:rPr>
                <a:t>- </a:t>
              </a:r>
              <a:r>
                <a:rPr kumimoji="0" lang="ko-KR" altLang="en-US" dirty="0" smtClean="0">
                  <a:solidFill>
                    <a:schemeClr val="tx1"/>
                  </a:solidFill>
                </a:rPr>
                <a:t>학술활동 </a:t>
              </a:r>
              <a:r>
                <a:rPr kumimoji="0" lang="en-US" altLang="ko-KR" dirty="0" smtClean="0">
                  <a:solidFill>
                    <a:schemeClr val="tx1"/>
                  </a:solidFill>
                </a:rPr>
                <a:t>: </a:t>
              </a:r>
              <a:r>
                <a:rPr kumimoji="0" lang="ko-KR" altLang="en-US" dirty="0" smtClean="0">
                  <a:solidFill>
                    <a:schemeClr val="tx1"/>
                  </a:solidFill>
                </a:rPr>
                <a:t>대한기생충</a:t>
              </a:r>
              <a:r>
                <a:rPr kumimoji="0" lang="en-US" altLang="ko-KR" dirty="0" smtClean="0">
                  <a:solidFill>
                    <a:schemeClr val="tx1"/>
                  </a:solidFill>
                </a:rPr>
                <a:t>·</a:t>
              </a:r>
              <a:r>
                <a:rPr kumimoji="0" lang="ko-KR" altLang="en-US" dirty="0" err="1" smtClean="0">
                  <a:solidFill>
                    <a:schemeClr val="tx1"/>
                  </a:solidFill>
                </a:rPr>
                <a:t>열대의학회</a:t>
              </a:r>
              <a:r>
                <a:rPr kumimoji="0" lang="ko-KR" altLang="en-US" dirty="0" smtClean="0">
                  <a:solidFill>
                    <a:schemeClr val="tx1"/>
                  </a:solidFill>
                </a:rPr>
                <a:t> 학술부장</a:t>
              </a:r>
              <a:r>
                <a:rPr kumimoji="0" lang="en-US" altLang="ko-KR" dirty="0" smtClean="0">
                  <a:solidFill>
                    <a:schemeClr val="tx1"/>
                  </a:solidFill>
                </a:rPr>
                <a:t>, </a:t>
              </a:r>
              <a:r>
                <a:rPr kumimoji="0" lang="ko-KR" altLang="en-US" dirty="0" smtClean="0">
                  <a:solidFill>
                    <a:schemeClr val="tx1"/>
                  </a:solidFill>
                </a:rPr>
                <a:t>감사</a:t>
              </a:r>
              <a:r>
                <a:rPr kumimoji="0" lang="en-US" altLang="ko-KR" dirty="0" smtClean="0">
                  <a:solidFill>
                    <a:schemeClr val="tx1"/>
                  </a:solidFill>
                </a:rPr>
                <a:t>, </a:t>
              </a:r>
              <a:r>
                <a:rPr kumimoji="0" lang="ko-KR" altLang="en-US" dirty="0" smtClean="0">
                  <a:solidFill>
                    <a:schemeClr val="tx1"/>
                  </a:solidFill>
                </a:rPr>
                <a:t>미국 </a:t>
              </a:r>
              <a:r>
                <a:rPr kumimoji="0" lang="ko-KR" altLang="en-US" dirty="0" err="1" smtClean="0">
                  <a:solidFill>
                    <a:schemeClr val="tx1"/>
                  </a:solidFill>
                </a:rPr>
                <a:t>열대의학회</a:t>
              </a:r>
              <a:r>
                <a:rPr kumimoji="0" lang="ko-KR" altLang="en-US" dirty="0" smtClean="0">
                  <a:solidFill>
                    <a:schemeClr val="tx1"/>
                  </a:solidFill>
                </a:rPr>
                <a:t> 정회원</a:t>
              </a:r>
              <a:endParaRPr kumimoji="0" lang="en-US" altLang="ko-KR" dirty="0" smtClean="0">
                <a:solidFill>
                  <a:schemeClr val="tx1"/>
                </a:solidFill>
              </a:endParaRPr>
            </a:p>
            <a:p>
              <a:pPr marL="9000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dirty="0" smtClean="0">
                  <a:solidFill>
                    <a:schemeClr val="tx1"/>
                  </a:solidFill>
                </a:rPr>
                <a:t>                </a:t>
              </a:r>
              <a:r>
                <a:rPr kumimoji="0" lang="ko-KR" altLang="en-US" dirty="0" err="1" smtClean="0">
                  <a:solidFill>
                    <a:schemeClr val="tx1"/>
                  </a:solidFill>
                </a:rPr>
                <a:t>바이오칩학회</a:t>
              </a:r>
              <a:r>
                <a:rPr kumimoji="0" lang="ko-KR" altLang="en-US" dirty="0" smtClean="0">
                  <a:solidFill>
                    <a:schemeClr val="tx1"/>
                  </a:solidFill>
                </a:rPr>
                <a:t> 정회원</a:t>
              </a:r>
              <a:endParaRPr kumimoji="0" lang="en-US" altLang="ko-KR" dirty="0" smtClean="0">
                <a:solidFill>
                  <a:schemeClr val="tx1"/>
                </a:solidFill>
              </a:endParaRPr>
            </a:p>
            <a:p>
              <a:pPr marL="900000" fontAlgn="auto"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ko-KR" altLang="en-US" dirty="0" smtClean="0">
                  <a:solidFill>
                    <a:schemeClr val="tx1"/>
                  </a:solidFill>
                </a:rPr>
                <a:t> </a:t>
              </a:r>
              <a:r>
                <a:rPr lang="ko-KR" altLang="en-US" dirty="0" err="1" smtClean="0">
                  <a:solidFill>
                    <a:schemeClr val="tx1"/>
                  </a:solidFill>
                </a:rPr>
                <a:t>범부처</a:t>
              </a:r>
              <a:r>
                <a:rPr lang="ko-KR" altLang="en-US" dirty="0" smtClean="0">
                  <a:solidFill>
                    <a:schemeClr val="tx1"/>
                  </a:solidFill>
                </a:rPr>
                <a:t> </a:t>
              </a:r>
              <a:r>
                <a:rPr lang="ko-KR" altLang="en-US" dirty="0" err="1" smtClean="0">
                  <a:solidFill>
                    <a:schemeClr val="tx1"/>
                  </a:solidFill>
                </a:rPr>
                <a:t>감염병</a:t>
              </a:r>
              <a:r>
                <a:rPr lang="ko-KR" altLang="en-US" dirty="0" smtClean="0">
                  <a:solidFill>
                    <a:schemeClr val="tx1"/>
                  </a:solidFill>
                </a:rPr>
                <a:t> 대응 추진위원</a:t>
              </a:r>
              <a:r>
                <a:rPr lang="en-US" altLang="ko-KR" dirty="0" smtClean="0">
                  <a:solidFill>
                    <a:schemeClr val="tx1"/>
                  </a:solidFill>
                </a:rPr>
                <a:t>, </a:t>
              </a:r>
              <a:r>
                <a:rPr kumimoji="0" lang="ko-KR" altLang="en-US" dirty="0" smtClean="0">
                  <a:solidFill>
                    <a:schemeClr val="tx1"/>
                  </a:solidFill>
                </a:rPr>
                <a:t>지식경제부 기술위원</a:t>
              </a:r>
              <a:endParaRPr kumimoji="0"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직사각형 13"/>
            <p:cNvSpPr/>
            <p:nvPr/>
          </p:nvSpPr>
          <p:spPr bwMode="auto">
            <a:xfrm flipV="1">
              <a:off x="703903" y="693110"/>
              <a:ext cx="7900545" cy="8802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600"/>
            </a:p>
          </p:txBody>
        </p:sp>
      </p:grp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1295</TotalTime>
  <Words>580</Words>
  <Application>Microsoft Office PowerPoint</Application>
  <PresentationFormat>화면 슬라이드 쇼(4:3)</PresentationFormat>
  <Paragraphs>69</Paragraphs>
  <Slides>5</Slides>
  <Notes>3</Notes>
  <HiddenSlides>0</HiddenSlides>
  <MMClips>0</MMClips>
  <ScaleCrop>false</ScaleCrop>
  <HeadingPairs>
    <vt:vector size="4" baseType="variant">
      <vt:variant>
        <vt:lpstr>테마</vt:lpstr>
      </vt:variant>
      <vt:variant>
        <vt:i4>3</vt:i4>
      </vt:variant>
      <vt:variant>
        <vt:lpstr>슬라이드 제목</vt:lpstr>
      </vt:variant>
      <vt:variant>
        <vt:i4>5</vt:i4>
      </vt:variant>
    </vt:vector>
  </HeadingPairs>
  <TitlesOfParts>
    <vt:vector size="8" baseType="lpstr">
      <vt:lpstr>Office 테마</vt:lpstr>
      <vt:lpstr>1_디자인 사용자 지정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wku</cp:lastModifiedBy>
  <cp:revision>161</cp:revision>
  <dcterms:created xsi:type="dcterms:W3CDTF">2015-07-22T00:58:08Z</dcterms:created>
  <dcterms:modified xsi:type="dcterms:W3CDTF">2016-01-11T01:23:44Z</dcterms:modified>
</cp:coreProperties>
</file>