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4" r:id="rId3"/>
  </p:sldMasterIdLst>
  <p:notesMasterIdLst>
    <p:notesMasterId r:id="rId26"/>
  </p:notesMasterIdLst>
  <p:handoutMasterIdLst>
    <p:handoutMasterId r:id="rId27"/>
  </p:handoutMasterIdLst>
  <p:sldIdLst>
    <p:sldId id="256" r:id="rId4"/>
    <p:sldId id="321" r:id="rId5"/>
    <p:sldId id="295" r:id="rId6"/>
    <p:sldId id="267" r:id="rId7"/>
    <p:sldId id="296" r:id="rId8"/>
    <p:sldId id="29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07" r:id="rId23"/>
    <p:sldId id="343" r:id="rId24"/>
    <p:sldId id="294" r:id="rId25"/>
  </p:sldIdLst>
  <p:sldSz cx="9144000" cy="6858000" type="screen4x3"/>
  <p:notesSz cx="9872663" cy="6669088"/>
  <p:custDataLst>
    <p:tags r:id="rId28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C86664"/>
    <a:srgbClr val="D87C7A"/>
    <a:srgbClr val="632523"/>
    <a:srgbClr val="FF7C80"/>
    <a:srgbClr val="FF9999"/>
    <a:srgbClr val="DF8F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1844" autoAdjust="0"/>
  </p:normalViewPr>
  <p:slideViewPr>
    <p:cSldViewPr>
      <p:cViewPr>
        <p:scale>
          <a:sx n="75" d="100"/>
          <a:sy n="75" d="100"/>
        </p:scale>
        <p:origin x="-99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334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92226" y="1"/>
            <a:ext cx="4278154" cy="3334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D882757-7FA1-48C9-B808-83029770B078}" type="datetimeFigureOut">
              <a:rPr lang="ko-KR" altLang="en-US" smtClean="0"/>
              <a:pPr/>
              <a:t>2011-09-13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334476"/>
            <a:ext cx="4278154" cy="333454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92226" y="6334476"/>
            <a:ext cx="4278154" cy="333454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98E4492B-B24F-47E7-A6AF-2A709F6129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334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92226" y="1"/>
            <a:ext cx="4278154" cy="3334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5E9EA47-AE87-490F-99E3-B83C3B02EB98}" type="datetimeFigureOut">
              <a:rPr lang="ko-KR" altLang="en-US"/>
              <a:pPr>
                <a:defRPr/>
              </a:pPr>
              <a:t>2011-09-13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00063"/>
            <a:ext cx="3335337" cy="250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7267" y="3167817"/>
            <a:ext cx="7898130" cy="3001089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334476"/>
            <a:ext cx="4278154" cy="333454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92226" y="6334476"/>
            <a:ext cx="4278154" cy="333454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2537DB1E-18CD-4FDA-AD86-B8D337A778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3538CFF-3F54-49C3-8B96-850FBB2D8E77}" type="datetimeFigureOut">
              <a:rPr lang="ko-KR" altLang="en-US"/>
              <a:pPr>
                <a:defRPr/>
              </a:pPr>
              <a:t>2011-09-13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22ED617-AD17-48F9-8857-84C9F7E7AE2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9980" y="142852"/>
            <a:ext cx="7788300" cy="715962"/>
          </a:xfrm>
          <a:prstGeom prst="rect">
            <a:avLst/>
          </a:prstGeom>
        </p:spPr>
        <p:txBody>
          <a:bodyPr anchor="ctr"/>
          <a:lstStyle>
            <a:lvl1pPr algn="l">
              <a:defRPr sz="400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E9ABDBE2-55DD-4DB3-9F7B-6AD315FC4D15}" type="datetimeFigureOut">
              <a:rPr lang="ko-KR" altLang="en-US"/>
              <a:pPr>
                <a:defRPr/>
              </a:pPr>
              <a:t>2011-09-13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15E4D7A-380B-43B9-ADE8-7AD8847B93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19A7BBFF-46FD-4F90-B74D-6E7EEC85BD88}" type="datetimeFigureOut">
              <a:rPr lang="ko-KR" altLang="en-US"/>
              <a:pPr>
                <a:defRPr/>
              </a:pPr>
              <a:t>2011-09-13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0C30ED1-0F25-4546-93DA-D833BF2E5E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fld id="{D80A8C60-A017-406A-9177-8BB8E14FD679}" type="datetimeFigureOut">
              <a:rPr lang="ko-KR" altLang="en-US"/>
              <a:pPr>
                <a:defRPr/>
              </a:pPr>
              <a:t>2011-09-13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맑은 고딕"/>
                <a:ea typeface="맑은 고딕"/>
              </a:defRPr>
            </a:lvl1pPr>
          </a:lstStyle>
          <a:p>
            <a:pPr>
              <a:defRPr/>
            </a:pPr>
            <a:fld id="{24F07DF9-0A07-4EAA-9111-7813413EB7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main01.jpg"/>
          <p:cNvPicPr>
            <a:picLocks noChangeAspect="1"/>
          </p:cNvPicPr>
          <p:nvPr/>
        </p:nvPicPr>
        <p:blipFill>
          <a:blip r:embed="rId3" cstate="print">
            <a:lum bright="-6000" contrast="8000"/>
          </a:blip>
          <a:srcRect t="6577" r="35635" b="3004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그림 15" descr="main01.png"/>
          <p:cNvPicPr>
            <a:picLocks noChangeAspect="1"/>
          </p:cNvPicPr>
          <p:nvPr/>
        </p:nvPicPr>
        <p:blipFill>
          <a:blip r:embed="rId4" cstate="print"/>
          <a:srcRect t="34531" r="63350" b="26189"/>
          <a:stretch>
            <a:fillRect/>
          </a:stretch>
        </p:blipFill>
        <p:spPr bwMode="auto">
          <a:xfrm>
            <a:off x="4357688" y="5214938"/>
            <a:ext cx="15335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 descr="main01.png"/>
          <p:cNvPicPr>
            <a:picLocks noChangeAspect="1"/>
          </p:cNvPicPr>
          <p:nvPr/>
        </p:nvPicPr>
        <p:blipFill>
          <a:blip r:embed="rId4" cstate="print"/>
          <a:srcRect l="40067" t="34531" b="26189"/>
          <a:stretch>
            <a:fillRect/>
          </a:stretch>
        </p:blipFill>
        <p:spPr bwMode="auto">
          <a:xfrm>
            <a:off x="1708150" y="5214938"/>
            <a:ext cx="25066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자유형 8"/>
          <p:cNvSpPr/>
          <p:nvPr/>
        </p:nvSpPr>
        <p:spPr>
          <a:xfrm>
            <a:off x="-1" y="3427871"/>
            <a:ext cx="9148233" cy="4259486"/>
          </a:xfrm>
          <a:custGeom>
            <a:avLst/>
            <a:gdLst>
              <a:gd name="connsiteX0" fmla="*/ 0 w 9144000"/>
              <a:gd name="connsiteY0" fmla="*/ 0 h 2285992"/>
              <a:gd name="connsiteX1" fmla="*/ 9144000 w 9144000"/>
              <a:gd name="connsiteY1" fmla="*/ 0 h 2285992"/>
              <a:gd name="connsiteX2" fmla="*/ 9144000 w 9144000"/>
              <a:gd name="connsiteY2" fmla="*/ 2285992 h 2285992"/>
              <a:gd name="connsiteX3" fmla="*/ 0 w 9144000"/>
              <a:gd name="connsiteY3" fmla="*/ 2285992 h 2285992"/>
              <a:gd name="connsiteX4" fmla="*/ 0 w 9144000"/>
              <a:gd name="connsiteY4" fmla="*/ 0 h 2285992"/>
              <a:gd name="connsiteX0" fmla="*/ 0 w 9144000"/>
              <a:gd name="connsiteY0" fmla="*/ 32227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322270 h 2608262"/>
              <a:gd name="connsiteX0" fmla="*/ 0 w 9144000"/>
              <a:gd name="connsiteY0" fmla="*/ 32227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322270 h 2608262"/>
              <a:gd name="connsiteX0" fmla="*/ 0 w 9144000"/>
              <a:gd name="connsiteY0" fmla="*/ 32227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322270 h 2608262"/>
              <a:gd name="connsiteX0" fmla="*/ 0 w 9144000"/>
              <a:gd name="connsiteY0" fmla="*/ 29210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292100 h 2608262"/>
              <a:gd name="connsiteX0" fmla="*/ 0 w 9144000"/>
              <a:gd name="connsiteY0" fmla="*/ 29210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292100 h 2608262"/>
              <a:gd name="connsiteX0" fmla="*/ 0 w 9144000"/>
              <a:gd name="connsiteY0" fmla="*/ 595069 h 2911231"/>
              <a:gd name="connsiteX1" fmla="*/ 9118600 w 9144000"/>
              <a:gd name="connsiteY1" fmla="*/ 0 h 2911231"/>
              <a:gd name="connsiteX2" fmla="*/ 9144000 w 9144000"/>
              <a:gd name="connsiteY2" fmla="*/ 2911231 h 2911231"/>
              <a:gd name="connsiteX3" fmla="*/ 0 w 9144000"/>
              <a:gd name="connsiteY3" fmla="*/ 2911231 h 2911231"/>
              <a:gd name="connsiteX4" fmla="*/ 0 w 9144000"/>
              <a:gd name="connsiteY4" fmla="*/ 595069 h 2911231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56700"/>
              <a:gd name="connsiteY0" fmla="*/ 1103401 h 3419563"/>
              <a:gd name="connsiteX1" fmla="*/ 9156700 w 9156700"/>
              <a:gd name="connsiteY1" fmla="*/ 0 h 3419563"/>
              <a:gd name="connsiteX2" fmla="*/ 9144000 w 9156700"/>
              <a:gd name="connsiteY2" fmla="*/ 3419563 h 3419563"/>
              <a:gd name="connsiteX3" fmla="*/ 0 w 9156700"/>
              <a:gd name="connsiteY3" fmla="*/ 3419563 h 3419563"/>
              <a:gd name="connsiteX4" fmla="*/ 0 w 9156700"/>
              <a:gd name="connsiteY4" fmla="*/ 1103401 h 3419563"/>
              <a:gd name="connsiteX0" fmla="*/ 0 w 9156700"/>
              <a:gd name="connsiteY0" fmla="*/ 1103401 h 3419563"/>
              <a:gd name="connsiteX1" fmla="*/ 9156700 w 9156700"/>
              <a:gd name="connsiteY1" fmla="*/ 0 h 3419563"/>
              <a:gd name="connsiteX2" fmla="*/ 9144000 w 9156700"/>
              <a:gd name="connsiteY2" fmla="*/ 3419563 h 3419563"/>
              <a:gd name="connsiteX3" fmla="*/ 0 w 9156700"/>
              <a:gd name="connsiteY3" fmla="*/ 3419563 h 3419563"/>
              <a:gd name="connsiteX4" fmla="*/ 0 w 9156700"/>
              <a:gd name="connsiteY4" fmla="*/ 1103401 h 3419563"/>
              <a:gd name="connsiteX0" fmla="*/ 0 w 9148233"/>
              <a:gd name="connsiteY0" fmla="*/ 3549606 h 5865768"/>
              <a:gd name="connsiteX1" fmla="*/ 9142186 w 9148233"/>
              <a:gd name="connsiteY1" fmla="*/ 0 h 5865768"/>
              <a:gd name="connsiteX2" fmla="*/ 9144000 w 9148233"/>
              <a:gd name="connsiteY2" fmla="*/ 5865768 h 5865768"/>
              <a:gd name="connsiteX3" fmla="*/ 0 w 9148233"/>
              <a:gd name="connsiteY3" fmla="*/ 5865768 h 5865768"/>
              <a:gd name="connsiteX4" fmla="*/ 0 w 9148233"/>
              <a:gd name="connsiteY4" fmla="*/ 3549606 h 5865768"/>
              <a:gd name="connsiteX0" fmla="*/ 0 w 9148233"/>
              <a:gd name="connsiteY0" fmla="*/ 3549606 h 5979604"/>
              <a:gd name="connsiteX1" fmla="*/ 9142186 w 9148233"/>
              <a:gd name="connsiteY1" fmla="*/ 0 h 5979604"/>
              <a:gd name="connsiteX2" fmla="*/ 9144000 w 9148233"/>
              <a:gd name="connsiteY2" fmla="*/ 5865768 h 5979604"/>
              <a:gd name="connsiteX3" fmla="*/ 0 w 9148233"/>
              <a:gd name="connsiteY3" fmla="*/ 5865768 h 5979604"/>
              <a:gd name="connsiteX4" fmla="*/ 0 w 9148233"/>
              <a:gd name="connsiteY4" fmla="*/ 3549606 h 5979604"/>
              <a:gd name="connsiteX0" fmla="*/ 0 w 9156700"/>
              <a:gd name="connsiteY0" fmla="*/ 4117815 h 6433977"/>
              <a:gd name="connsiteX1" fmla="*/ 9156700 w 9156700"/>
              <a:gd name="connsiteY1" fmla="*/ 0 h 6433977"/>
              <a:gd name="connsiteX2" fmla="*/ 9144000 w 9156700"/>
              <a:gd name="connsiteY2" fmla="*/ 6433977 h 6433977"/>
              <a:gd name="connsiteX3" fmla="*/ 0 w 9156700"/>
              <a:gd name="connsiteY3" fmla="*/ 6433977 h 6433977"/>
              <a:gd name="connsiteX4" fmla="*/ 0 w 9156700"/>
              <a:gd name="connsiteY4" fmla="*/ 4117815 h 6433977"/>
              <a:gd name="connsiteX0" fmla="*/ 0 w 9156700"/>
              <a:gd name="connsiteY0" fmla="*/ 4117815 h 7054159"/>
              <a:gd name="connsiteX1" fmla="*/ 9156700 w 9156700"/>
              <a:gd name="connsiteY1" fmla="*/ 0 h 7054159"/>
              <a:gd name="connsiteX2" fmla="*/ 9144000 w 9156700"/>
              <a:gd name="connsiteY2" fmla="*/ 6433977 h 7054159"/>
              <a:gd name="connsiteX3" fmla="*/ 0 w 9156700"/>
              <a:gd name="connsiteY3" fmla="*/ 6433977 h 7054159"/>
              <a:gd name="connsiteX4" fmla="*/ 0 w 9156700"/>
              <a:gd name="connsiteY4" fmla="*/ 4117815 h 7054159"/>
              <a:gd name="connsiteX0" fmla="*/ 0 w 9156700"/>
              <a:gd name="connsiteY0" fmla="*/ 4064327 h 7054159"/>
              <a:gd name="connsiteX1" fmla="*/ 9156700 w 9156700"/>
              <a:gd name="connsiteY1" fmla="*/ 0 h 7054159"/>
              <a:gd name="connsiteX2" fmla="*/ 9144000 w 9156700"/>
              <a:gd name="connsiteY2" fmla="*/ 6380489 h 7054159"/>
              <a:gd name="connsiteX3" fmla="*/ 0 w 9156700"/>
              <a:gd name="connsiteY3" fmla="*/ 6380489 h 7054159"/>
              <a:gd name="connsiteX4" fmla="*/ 0 w 9156700"/>
              <a:gd name="connsiteY4" fmla="*/ 4064327 h 7054159"/>
              <a:gd name="connsiteX0" fmla="*/ 0 w 9148233"/>
              <a:gd name="connsiteY0" fmla="*/ 4251702 h 7054159"/>
              <a:gd name="connsiteX1" fmla="*/ 9142186 w 9148233"/>
              <a:gd name="connsiteY1" fmla="*/ 0 h 7054159"/>
              <a:gd name="connsiteX2" fmla="*/ 9144000 w 9148233"/>
              <a:gd name="connsiteY2" fmla="*/ 6567864 h 7054159"/>
              <a:gd name="connsiteX3" fmla="*/ 0 w 9148233"/>
              <a:gd name="connsiteY3" fmla="*/ 6567864 h 7054159"/>
              <a:gd name="connsiteX4" fmla="*/ 0 w 9148233"/>
              <a:gd name="connsiteY4" fmla="*/ 4251702 h 7054159"/>
              <a:gd name="connsiteX0" fmla="*/ 14514 w 9148233"/>
              <a:gd name="connsiteY0" fmla="*/ 3618984 h 7054159"/>
              <a:gd name="connsiteX1" fmla="*/ 9142186 w 9148233"/>
              <a:gd name="connsiteY1" fmla="*/ 0 h 7054159"/>
              <a:gd name="connsiteX2" fmla="*/ 9144000 w 9148233"/>
              <a:gd name="connsiteY2" fmla="*/ 6567864 h 7054159"/>
              <a:gd name="connsiteX3" fmla="*/ 0 w 9148233"/>
              <a:gd name="connsiteY3" fmla="*/ 6567864 h 7054159"/>
              <a:gd name="connsiteX4" fmla="*/ 14514 w 9148233"/>
              <a:gd name="connsiteY4" fmla="*/ 3618984 h 7054159"/>
              <a:gd name="connsiteX0" fmla="*/ 14514 w 9148233"/>
              <a:gd name="connsiteY0" fmla="*/ 2570178 h 7054159"/>
              <a:gd name="connsiteX1" fmla="*/ 9113157 w 9148233"/>
              <a:gd name="connsiteY1" fmla="*/ 0 h 7054159"/>
              <a:gd name="connsiteX2" fmla="*/ 9144000 w 9148233"/>
              <a:gd name="connsiteY2" fmla="*/ 5519058 h 7054159"/>
              <a:gd name="connsiteX3" fmla="*/ 0 w 9148233"/>
              <a:gd name="connsiteY3" fmla="*/ 5519058 h 7054159"/>
              <a:gd name="connsiteX4" fmla="*/ 14514 w 9148233"/>
              <a:gd name="connsiteY4" fmla="*/ 2570178 h 7054159"/>
              <a:gd name="connsiteX0" fmla="*/ 14514 w 9148233"/>
              <a:gd name="connsiteY0" fmla="*/ 2570178 h 6629656"/>
              <a:gd name="connsiteX1" fmla="*/ 9113157 w 9148233"/>
              <a:gd name="connsiteY1" fmla="*/ 0 h 6629656"/>
              <a:gd name="connsiteX2" fmla="*/ 9144000 w 9148233"/>
              <a:gd name="connsiteY2" fmla="*/ 5519058 h 6629656"/>
              <a:gd name="connsiteX3" fmla="*/ 0 w 9148233"/>
              <a:gd name="connsiteY3" fmla="*/ 5519058 h 6629656"/>
              <a:gd name="connsiteX4" fmla="*/ 14514 w 9148233"/>
              <a:gd name="connsiteY4" fmla="*/ 2570178 h 6629656"/>
              <a:gd name="connsiteX0" fmla="*/ 14514 w 9148233"/>
              <a:gd name="connsiteY0" fmla="*/ 2378247 h 6629656"/>
              <a:gd name="connsiteX1" fmla="*/ 9127671 w 9148233"/>
              <a:gd name="connsiteY1" fmla="*/ 0 h 6629656"/>
              <a:gd name="connsiteX2" fmla="*/ 9144000 w 9148233"/>
              <a:gd name="connsiteY2" fmla="*/ 5327127 h 6629656"/>
              <a:gd name="connsiteX3" fmla="*/ 0 w 9148233"/>
              <a:gd name="connsiteY3" fmla="*/ 5327127 h 6629656"/>
              <a:gd name="connsiteX4" fmla="*/ 14514 w 9148233"/>
              <a:gd name="connsiteY4" fmla="*/ 2378247 h 6629656"/>
              <a:gd name="connsiteX0" fmla="*/ 14514 w 9148233"/>
              <a:gd name="connsiteY0" fmla="*/ 2378247 h 6516951"/>
              <a:gd name="connsiteX1" fmla="*/ 9127671 w 9148233"/>
              <a:gd name="connsiteY1" fmla="*/ 0 h 6516951"/>
              <a:gd name="connsiteX2" fmla="*/ 9144000 w 9148233"/>
              <a:gd name="connsiteY2" fmla="*/ 5327127 h 6516951"/>
              <a:gd name="connsiteX3" fmla="*/ 0 w 9148233"/>
              <a:gd name="connsiteY3" fmla="*/ 5327127 h 6516951"/>
              <a:gd name="connsiteX4" fmla="*/ 14514 w 9148233"/>
              <a:gd name="connsiteY4" fmla="*/ 2378247 h 6516951"/>
              <a:gd name="connsiteX0" fmla="*/ 14514 w 9148233"/>
              <a:gd name="connsiteY0" fmla="*/ 1813187 h 6516951"/>
              <a:gd name="connsiteX1" fmla="*/ 9113157 w 9148233"/>
              <a:gd name="connsiteY1" fmla="*/ 0 h 6516951"/>
              <a:gd name="connsiteX2" fmla="*/ 9144000 w 9148233"/>
              <a:gd name="connsiteY2" fmla="*/ 4762067 h 6516951"/>
              <a:gd name="connsiteX3" fmla="*/ 0 w 9148233"/>
              <a:gd name="connsiteY3" fmla="*/ 4762067 h 6516951"/>
              <a:gd name="connsiteX4" fmla="*/ 14514 w 9148233"/>
              <a:gd name="connsiteY4" fmla="*/ 1813187 h 6516951"/>
              <a:gd name="connsiteX0" fmla="*/ 14514 w 9148233"/>
              <a:gd name="connsiteY0" fmla="*/ 1813187 h 6078388"/>
              <a:gd name="connsiteX1" fmla="*/ 9113157 w 9148233"/>
              <a:gd name="connsiteY1" fmla="*/ 0 h 6078388"/>
              <a:gd name="connsiteX2" fmla="*/ 9144000 w 9148233"/>
              <a:gd name="connsiteY2" fmla="*/ 4762067 h 6078388"/>
              <a:gd name="connsiteX3" fmla="*/ 0 w 9148233"/>
              <a:gd name="connsiteY3" fmla="*/ 4762067 h 6078388"/>
              <a:gd name="connsiteX4" fmla="*/ 14514 w 9148233"/>
              <a:gd name="connsiteY4" fmla="*/ 1813187 h 6078388"/>
              <a:gd name="connsiteX0" fmla="*/ 0 w 9148233"/>
              <a:gd name="connsiteY0" fmla="*/ 364937 h 6078388"/>
              <a:gd name="connsiteX1" fmla="*/ 9113157 w 9148233"/>
              <a:gd name="connsiteY1" fmla="*/ 0 h 6078388"/>
              <a:gd name="connsiteX2" fmla="*/ 9144000 w 9148233"/>
              <a:gd name="connsiteY2" fmla="*/ 4762067 h 6078388"/>
              <a:gd name="connsiteX3" fmla="*/ 0 w 9148233"/>
              <a:gd name="connsiteY3" fmla="*/ 4762067 h 6078388"/>
              <a:gd name="connsiteX4" fmla="*/ 0 w 9148233"/>
              <a:gd name="connsiteY4" fmla="*/ 364937 h 6078388"/>
              <a:gd name="connsiteX0" fmla="*/ 0 w 9148233"/>
              <a:gd name="connsiteY0" fmla="*/ 364937 h 6078388"/>
              <a:gd name="connsiteX1" fmla="*/ 9113157 w 9148233"/>
              <a:gd name="connsiteY1" fmla="*/ 0 h 6078388"/>
              <a:gd name="connsiteX2" fmla="*/ 9144000 w 9148233"/>
              <a:gd name="connsiteY2" fmla="*/ 4762067 h 6078388"/>
              <a:gd name="connsiteX3" fmla="*/ 0 w 9148233"/>
              <a:gd name="connsiteY3" fmla="*/ 4762067 h 6078388"/>
              <a:gd name="connsiteX4" fmla="*/ 0 w 9148233"/>
              <a:gd name="connsiteY4" fmla="*/ 364937 h 6078388"/>
              <a:gd name="connsiteX0" fmla="*/ 0 w 9148233"/>
              <a:gd name="connsiteY0" fmla="*/ 556525 h 6078388"/>
              <a:gd name="connsiteX1" fmla="*/ 9127671 w 9148233"/>
              <a:gd name="connsiteY1" fmla="*/ 0 h 6078388"/>
              <a:gd name="connsiteX2" fmla="*/ 9144000 w 9148233"/>
              <a:gd name="connsiteY2" fmla="*/ 4953655 h 6078388"/>
              <a:gd name="connsiteX3" fmla="*/ 0 w 9148233"/>
              <a:gd name="connsiteY3" fmla="*/ 4953655 h 6078388"/>
              <a:gd name="connsiteX4" fmla="*/ 0 w 9148233"/>
              <a:gd name="connsiteY4" fmla="*/ 556525 h 6078388"/>
              <a:gd name="connsiteX0" fmla="*/ 0 w 9148233"/>
              <a:gd name="connsiteY0" fmla="*/ 440665 h 6078388"/>
              <a:gd name="connsiteX1" fmla="*/ 9127671 w 9148233"/>
              <a:gd name="connsiteY1" fmla="*/ 0 h 6078388"/>
              <a:gd name="connsiteX2" fmla="*/ 9144000 w 9148233"/>
              <a:gd name="connsiteY2" fmla="*/ 4837795 h 6078388"/>
              <a:gd name="connsiteX3" fmla="*/ 0 w 9148233"/>
              <a:gd name="connsiteY3" fmla="*/ 4837795 h 6078388"/>
              <a:gd name="connsiteX4" fmla="*/ 0 w 9148233"/>
              <a:gd name="connsiteY4" fmla="*/ 440665 h 6078388"/>
              <a:gd name="connsiteX0" fmla="*/ 0 w 9148233"/>
              <a:gd name="connsiteY0" fmla="*/ 476911 h 6078388"/>
              <a:gd name="connsiteX1" fmla="*/ 9127671 w 9148233"/>
              <a:gd name="connsiteY1" fmla="*/ 0 h 6078388"/>
              <a:gd name="connsiteX2" fmla="*/ 9144000 w 9148233"/>
              <a:gd name="connsiteY2" fmla="*/ 4874041 h 6078388"/>
              <a:gd name="connsiteX3" fmla="*/ 0 w 9148233"/>
              <a:gd name="connsiteY3" fmla="*/ 4874041 h 6078388"/>
              <a:gd name="connsiteX4" fmla="*/ 0 w 9148233"/>
              <a:gd name="connsiteY4" fmla="*/ 476911 h 6078388"/>
              <a:gd name="connsiteX0" fmla="*/ 0 w 9148233"/>
              <a:gd name="connsiteY0" fmla="*/ 429337 h 6078388"/>
              <a:gd name="connsiteX1" fmla="*/ 9140371 w 9148233"/>
              <a:gd name="connsiteY1" fmla="*/ 0 h 6078388"/>
              <a:gd name="connsiteX2" fmla="*/ 9144000 w 9148233"/>
              <a:gd name="connsiteY2" fmla="*/ 4826467 h 6078388"/>
              <a:gd name="connsiteX3" fmla="*/ 0 w 9148233"/>
              <a:gd name="connsiteY3" fmla="*/ 4826467 h 6078388"/>
              <a:gd name="connsiteX4" fmla="*/ 0 w 9148233"/>
              <a:gd name="connsiteY4" fmla="*/ 429337 h 607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8233" h="6078388">
                <a:moveTo>
                  <a:pt x="0" y="429337"/>
                </a:moveTo>
                <a:cubicBezTo>
                  <a:pt x="225055" y="1602976"/>
                  <a:pt x="5959805" y="6078388"/>
                  <a:pt x="9140371" y="0"/>
                </a:cubicBezTo>
                <a:cubicBezTo>
                  <a:pt x="9136138" y="1139854"/>
                  <a:pt x="9148233" y="3686613"/>
                  <a:pt x="9144000" y="4826467"/>
                </a:cubicBezTo>
                <a:lnTo>
                  <a:pt x="0" y="4826467"/>
                </a:lnTo>
                <a:lnTo>
                  <a:pt x="0" y="429337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alpha val="65000"/>
                </a:schemeClr>
              </a:gs>
              <a:gs pos="50000">
                <a:schemeClr val="accent2">
                  <a:lumMod val="40000"/>
                  <a:lumOff val="60000"/>
                  <a:alpha val="16000"/>
                </a:scheme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88900" dist="50800" dir="16200000" rotWithShape="0">
              <a:schemeClr val="accent2">
                <a:alpha val="56000"/>
              </a:schemeClr>
            </a:outerShdw>
          </a:effectLst>
          <a:scene3d>
            <a:camera prst="orthographicFront"/>
            <a:lightRig rig="threePt" dir="t"/>
          </a:scene3d>
          <a:sp3d prstMaterial="dkEdge"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자유형 9"/>
          <p:cNvSpPr/>
          <p:nvPr/>
        </p:nvSpPr>
        <p:spPr>
          <a:xfrm>
            <a:off x="-1" y="3654906"/>
            <a:ext cx="9148233" cy="3896392"/>
          </a:xfrm>
          <a:custGeom>
            <a:avLst/>
            <a:gdLst>
              <a:gd name="connsiteX0" fmla="*/ 0 w 9144000"/>
              <a:gd name="connsiteY0" fmla="*/ 0 h 2285992"/>
              <a:gd name="connsiteX1" fmla="*/ 9144000 w 9144000"/>
              <a:gd name="connsiteY1" fmla="*/ 0 h 2285992"/>
              <a:gd name="connsiteX2" fmla="*/ 9144000 w 9144000"/>
              <a:gd name="connsiteY2" fmla="*/ 2285992 h 2285992"/>
              <a:gd name="connsiteX3" fmla="*/ 0 w 9144000"/>
              <a:gd name="connsiteY3" fmla="*/ 2285992 h 2285992"/>
              <a:gd name="connsiteX4" fmla="*/ 0 w 9144000"/>
              <a:gd name="connsiteY4" fmla="*/ 0 h 2285992"/>
              <a:gd name="connsiteX0" fmla="*/ 0 w 9144000"/>
              <a:gd name="connsiteY0" fmla="*/ 32227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322270 h 2608262"/>
              <a:gd name="connsiteX0" fmla="*/ 0 w 9144000"/>
              <a:gd name="connsiteY0" fmla="*/ 32227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322270 h 2608262"/>
              <a:gd name="connsiteX0" fmla="*/ 0 w 9144000"/>
              <a:gd name="connsiteY0" fmla="*/ 32227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322270 h 2608262"/>
              <a:gd name="connsiteX0" fmla="*/ 0 w 9144000"/>
              <a:gd name="connsiteY0" fmla="*/ 29210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292100 h 2608262"/>
              <a:gd name="connsiteX0" fmla="*/ 0 w 9144000"/>
              <a:gd name="connsiteY0" fmla="*/ 29210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292100 h 2608262"/>
              <a:gd name="connsiteX0" fmla="*/ 0 w 9144000"/>
              <a:gd name="connsiteY0" fmla="*/ 595069 h 2911231"/>
              <a:gd name="connsiteX1" fmla="*/ 9118600 w 9144000"/>
              <a:gd name="connsiteY1" fmla="*/ 0 h 2911231"/>
              <a:gd name="connsiteX2" fmla="*/ 9144000 w 9144000"/>
              <a:gd name="connsiteY2" fmla="*/ 2911231 h 2911231"/>
              <a:gd name="connsiteX3" fmla="*/ 0 w 9144000"/>
              <a:gd name="connsiteY3" fmla="*/ 2911231 h 2911231"/>
              <a:gd name="connsiteX4" fmla="*/ 0 w 9144000"/>
              <a:gd name="connsiteY4" fmla="*/ 595069 h 2911231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44000"/>
              <a:gd name="connsiteY0" fmla="*/ 616602 h 2932764"/>
              <a:gd name="connsiteX1" fmla="*/ 9144000 w 9144000"/>
              <a:gd name="connsiteY1" fmla="*/ 0 h 2932764"/>
              <a:gd name="connsiteX2" fmla="*/ 9144000 w 9144000"/>
              <a:gd name="connsiteY2" fmla="*/ 2932764 h 2932764"/>
              <a:gd name="connsiteX3" fmla="*/ 0 w 9144000"/>
              <a:gd name="connsiteY3" fmla="*/ 2932764 h 2932764"/>
              <a:gd name="connsiteX4" fmla="*/ 0 w 9144000"/>
              <a:gd name="connsiteY4" fmla="*/ 616602 h 2932764"/>
              <a:gd name="connsiteX0" fmla="*/ 0 w 9156700"/>
              <a:gd name="connsiteY0" fmla="*/ 1103401 h 3419563"/>
              <a:gd name="connsiteX1" fmla="*/ 9156700 w 9156700"/>
              <a:gd name="connsiteY1" fmla="*/ 0 h 3419563"/>
              <a:gd name="connsiteX2" fmla="*/ 9144000 w 9156700"/>
              <a:gd name="connsiteY2" fmla="*/ 3419563 h 3419563"/>
              <a:gd name="connsiteX3" fmla="*/ 0 w 9156700"/>
              <a:gd name="connsiteY3" fmla="*/ 3419563 h 3419563"/>
              <a:gd name="connsiteX4" fmla="*/ 0 w 9156700"/>
              <a:gd name="connsiteY4" fmla="*/ 1103401 h 3419563"/>
              <a:gd name="connsiteX0" fmla="*/ 0 w 9156700"/>
              <a:gd name="connsiteY0" fmla="*/ 1103401 h 3419563"/>
              <a:gd name="connsiteX1" fmla="*/ 9156700 w 9156700"/>
              <a:gd name="connsiteY1" fmla="*/ 0 h 3419563"/>
              <a:gd name="connsiteX2" fmla="*/ 9144000 w 9156700"/>
              <a:gd name="connsiteY2" fmla="*/ 3419563 h 3419563"/>
              <a:gd name="connsiteX3" fmla="*/ 0 w 9156700"/>
              <a:gd name="connsiteY3" fmla="*/ 3419563 h 3419563"/>
              <a:gd name="connsiteX4" fmla="*/ 0 w 9156700"/>
              <a:gd name="connsiteY4" fmla="*/ 1103401 h 3419563"/>
              <a:gd name="connsiteX0" fmla="*/ 0 w 9148233"/>
              <a:gd name="connsiteY0" fmla="*/ 3549606 h 5865768"/>
              <a:gd name="connsiteX1" fmla="*/ 9142186 w 9148233"/>
              <a:gd name="connsiteY1" fmla="*/ 0 h 5865768"/>
              <a:gd name="connsiteX2" fmla="*/ 9144000 w 9148233"/>
              <a:gd name="connsiteY2" fmla="*/ 5865768 h 5865768"/>
              <a:gd name="connsiteX3" fmla="*/ 0 w 9148233"/>
              <a:gd name="connsiteY3" fmla="*/ 5865768 h 5865768"/>
              <a:gd name="connsiteX4" fmla="*/ 0 w 9148233"/>
              <a:gd name="connsiteY4" fmla="*/ 3549606 h 5865768"/>
              <a:gd name="connsiteX0" fmla="*/ 0 w 9148233"/>
              <a:gd name="connsiteY0" fmla="*/ 3549606 h 5979604"/>
              <a:gd name="connsiteX1" fmla="*/ 9142186 w 9148233"/>
              <a:gd name="connsiteY1" fmla="*/ 0 h 5979604"/>
              <a:gd name="connsiteX2" fmla="*/ 9144000 w 9148233"/>
              <a:gd name="connsiteY2" fmla="*/ 5865768 h 5979604"/>
              <a:gd name="connsiteX3" fmla="*/ 0 w 9148233"/>
              <a:gd name="connsiteY3" fmla="*/ 5865768 h 5979604"/>
              <a:gd name="connsiteX4" fmla="*/ 0 w 9148233"/>
              <a:gd name="connsiteY4" fmla="*/ 3549606 h 5979604"/>
              <a:gd name="connsiteX0" fmla="*/ 0 w 9156700"/>
              <a:gd name="connsiteY0" fmla="*/ 4117815 h 6433977"/>
              <a:gd name="connsiteX1" fmla="*/ 9156700 w 9156700"/>
              <a:gd name="connsiteY1" fmla="*/ 0 h 6433977"/>
              <a:gd name="connsiteX2" fmla="*/ 9144000 w 9156700"/>
              <a:gd name="connsiteY2" fmla="*/ 6433977 h 6433977"/>
              <a:gd name="connsiteX3" fmla="*/ 0 w 9156700"/>
              <a:gd name="connsiteY3" fmla="*/ 6433977 h 6433977"/>
              <a:gd name="connsiteX4" fmla="*/ 0 w 9156700"/>
              <a:gd name="connsiteY4" fmla="*/ 4117815 h 6433977"/>
              <a:gd name="connsiteX0" fmla="*/ 0 w 9156700"/>
              <a:gd name="connsiteY0" fmla="*/ 4117815 h 7054159"/>
              <a:gd name="connsiteX1" fmla="*/ 9156700 w 9156700"/>
              <a:gd name="connsiteY1" fmla="*/ 0 h 7054159"/>
              <a:gd name="connsiteX2" fmla="*/ 9144000 w 9156700"/>
              <a:gd name="connsiteY2" fmla="*/ 6433977 h 7054159"/>
              <a:gd name="connsiteX3" fmla="*/ 0 w 9156700"/>
              <a:gd name="connsiteY3" fmla="*/ 6433977 h 7054159"/>
              <a:gd name="connsiteX4" fmla="*/ 0 w 9156700"/>
              <a:gd name="connsiteY4" fmla="*/ 4117815 h 7054159"/>
              <a:gd name="connsiteX0" fmla="*/ 0 w 9156700"/>
              <a:gd name="connsiteY0" fmla="*/ 4064327 h 7054159"/>
              <a:gd name="connsiteX1" fmla="*/ 9156700 w 9156700"/>
              <a:gd name="connsiteY1" fmla="*/ 0 h 7054159"/>
              <a:gd name="connsiteX2" fmla="*/ 9144000 w 9156700"/>
              <a:gd name="connsiteY2" fmla="*/ 6380489 h 7054159"/>
              <a:gd name="connsiteX3" fmla="*/ 0 w 9156700"/>
              <a:gd name="connsiteY3" fmla="*/ 6380489 h 7054159"/>
              <a:gd name="connsiteX4" fmla="*/ 0 w 9156700"/>
              <a:gd name="connsiteY4" fmla="*/ 4064327 h 7054159"/>
              <a:gd name="connsiteX0" fmla="*/ 0 w 9148233"/>
              <a:gd name="connsiteY0" fmla="*/ 4251702 h 7054159"/>
              <a:gd name="connsiteX1" fmla="*/ 9142186 w 9148233"/>
              <a:gd name="connsiteY1" fmla="*/ 0 h 7054159"/>
              <a:gd name="connsiteX2" fmla="*/ 9144000 w 9148233"/>
              <a:gd name="connsiteY2" fmla="*/ 6567864 h 7054159"/>
              <a:gd name="connsiteX3" fmla="*/ 0 w 9148233"/>
              <a:gd name="connsiteY3" fmla="*/ 6567864 h 7054159"/>
              <a:gd name="connsiteX4" fmla="*/ 0 w 9148233"/>
              <a:gd name="connsiteY4" fmla="*/ 4251702 h 7054159"/>
              <a:gd name="connsiteX0" fmla="*/ 14514 w 9148233"/>
              <a:gd name="connsiteY0" fmla="*/ 3618984 h 7054159"/>
              <a:gd name="connsiteX1" fmla="*/ 9142186 w 9148233"/>
              <a:gd name="connsiteY1" fmla="*/ 0 h 7054159"/>
              <a:gd name="connsiteX2" fmla="*/ 9144000 w 9148233"/>
              <a:gd name="connsiteY2" fmla="*/ 6567864 h 7054159"/>
              <a:gd name="connsiteX3" fmla="*/ 0 w 9148233"/>
              <a:gd name="connsiteY3" fmla="*/ 6567864 h 7054159"/>
              <a:gd name="connsiteX4" fmla="*/ 14514 w 9148233"/>
              <a:gd name="connsiteY4" fmla="*/ 3618984 h 7054159"/>
              <a:gd name="connsiteX0" fmla="*/ 14514 w 9148233"/>
              <a:gd name="connsiteY0" fmla="*/ 2570178 h 7054159"/>
              <a:gd name="connsiteX1" fmla="*/ 9113157 w 9148233"/>
              <a:gd name="connsiteY1" fmla="*/ 0 h 7054159"/>
              <a:gd name="connsiteX2" fmla="*/ 9144000 w 9148233"/>
              <a:gd name="connsiteY2" fmla="*/ 5519058 h 7054159"/>
              <a:gd name="connsiteX3" fmla="*/ 0 w 9148233"/>
              <a:gd name="connsiteY3" fmla="*/ 5519058 h 7054159"/>
              <a:gd name="connsiteX4" fmla="*/ 14514 w 9148233"/>
              <a:gd name="connsiteY4" fmla="*/ 2570178 h 7054159"/>
              <a:gd name="connsiteX0" fmla="*/ 14514 w 9148233"/>
              <a:gd name="connsiteY0" fmla="*/ 2570178 h 6629656"/>
              <a:gd name="connsiteX1" fmla="*/ 9113157 w 9148233"/>
              <a:gd name="connsiteY1" fmla="*/ 0 h 6629656"/>
              <a:gd name="connsiteX2" fmla="*/ 9144000 w 9148233"/>
              <a:gd name="connsiteY2" fmla="*/ 5519058 h 6629656"/>
              <a:gd name="connsiteX3" fmla="*/ 0 w 9148233"/>
              <a:gd name="connsiteY3" fmla="*/ 5519058 h 6629656"/>
              <a:gd name="connsiteX4" fmla="*/ 14514 w 9148233"/>
              <a:gd name="connsiteY4" fmla="*/ 2570178 h 6629656"/>
              <a:gd name="connsiteX0" fmla="*/ 14514 w 9148233"/>
              <a:gd name="connsiteY0" fmla="*/ 2378247 h 6629656"/>
              <a:gd name="connsiteX1" fmla="*/ 9127671 w 9148233"/>
              <a:gd name="connsiteY1" fmla="*/ 0 h 6629656"/>
              <a:gd name="connsiteX2" fmla="*/ 9144000 w 9148233"/>
              <a:gd name="connsiteY2" fmla="*/ 5327127 h 6629656"/>
              <a:gd name="connsiteX3" fmla="*/ 0 w 9148233"/>
              <a:gd name="connsiteY3" fmla="*/ 5327127 h 6629656"/>
              <a:gd name="connsiteX4" fmla="*/ 14514 w 9148233"/>
              <a:gd name="connsiteY4" fmla="*/ 2378247 h 6629656"/>
              <a:gd name="connsiteX0" fmla="*/ 14514 w 9148233"/>
              <a:gd name="connsiteY0" fmla="*/ 2378247 h 6516951"/>
              <a:gd name="connsiteX1" fmla="*/ 9127671 w 9148233"/>
              <a:gd name="connsiteY1" fmla="*/ 0 h 6516951"/>
              <a:gd name="connsiteX2" fmla="*/ 9144000 w 9148233"/>
              <a:gd name="connsiteY2" fmla="*/ 5327127 h 6516951"/>
              <a:gd name="connsiteX3" fmla="*/ 0 w 9148233"/>
              <a:gd name="connsiteY3" fmla="*/ 5327127 h 6516951"/>
              <a:gd name="connsiteX4" fmla="*/ 14514 w 9148233"/>
              <a:gd name="connsiteY4" fmla="*/ 2378247 h 6516951"/>
              <a:gd name="connsiteX0" fmla="*/ 14514 w 9148233"/>
              <a:gd name="connsiteY0" fmla="*/ 2375594 h 6516951"/>
              <a:gd name="connsiteX1" fmla="*/ 9140371 w 9148233"/>
              <a:gd name="connsiteY1" fmla="*/ 0 h 6516951"/>
              <a:gd name="connsiteX2" fmla="*/ 9144000 w 9148233"/>
              <a:gd name="connsiteY2" fmla="*/ 5324474 h 6516951"/>
              <a:gd name="connsiteX3" fmla="*/ 0 w 9148233"/>
              <a:gd name="connsiteY3" fmla="*/ 5324474 h 6516951"/>
              <a:gd name="connsiteX4" fmla="*/ 14514 w 9148233"/>
              <a:gd name="connsiteY4" fmla="*/ 2375594 h 651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8233" h="6516951">
                <a:moveTo>
                  <a:pt x="14514" y="2375594"/>
                </a:moveTo>
                <a:cubicBezTo>
                  <a:pt x="1035336" y="3160564"/>
                  <a:pt x="6324488" y="6516951"/>
                  <a:pt x="9140371" y="0"/>
                </a:cubicBezTo>
                <a:cubicBezTo>
                  <a:pt x="9136138" y="1139854"/>
                  <a:pt x="9148233" y="4184620"/>
                  <a:pt x="9144000" y="5324474"/>
                </a:cubicBezTo>
                <a:lnTo>
                  <a:pt x="0" y="5324474"/>
                </a:lnTo>
                <a:lnTo>
                  <a:pt x="14514" y="2375594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6000"/>
                </a:schemeClr>
              </a:gs>
              <a:gs pos="50000">
                <a:schemeClr val="accent2">
                  <a:lumMod val="40000"/>
                  <a:lumOff val="60000"/>
                  <a:alpha val="52000"/>
                </a:scheme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88900" dist="50800" dir="16200000" rotWithShape="0">
              <a:schemeClr val="accent2">
                <a:alpha val="56000"/>
              </a:schemeClr>
            </a:outerShdw>
          </a:effectLst>
          <a:scene3d>
            <a:camera prst="orthographicFront"/>
            <a:lightRig rig="threePt" dir="t"/>
          </a:scene3d>
          <a:sp3d prstMaterial="dkEdge"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" name="자유형 10"/>
          <p:cNvSpPr/>
          <p:nvPr/>
        </p:nvSpPr>
        <p:spPr>
          <a:xfrm>
            <a:off x="0" y="3949217"/>
            <a:ext cx="9144000" cy="3539636"/>
          </a:xfrm>
          <a:custGeom>
            <a:avLst/>
            <a:gdLst>
              <a:gd name="connsiteX0" fmla="*/ 0 w 9144000"/>
              <a:gd name="connsiteY0" fmla="*/ 0 h 2285992"/>
              <a:gd name="connsiteX1" fmla="*/ 9144000 w 9144000"/>
              <a:gd name="connsiteY1" fmla="*/ 0 h 2285992"/>
              <a:gd name="connsiteX2" fmla="*/ 9144000 w 9144000"/>
              <a:gd name="connsiteY2" fmla="*/ 2285992 h 2285992"/>
              <a:gd name="connsiteX3" fmla="*/ 0 w 9144000"/>
              <a:gd name="connsiteY3" fmla="*/ 2285992 h 2285992"/>
              <a:gd name="connsiteX4" fmla="*/ 0 w 9144000"/>
              <a:gd name="connsiteY4" fmla="*/ 0 h 2285992"/>
              <a:gd name="connsiteX0" fmla="*/ 0 w 9144000"/>
              <a:gd name="connsiteY0" fmla="*/ 32227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322270 h 2608262"/>
              <a:gd name="connsiteX0" fmla="*/ 0 w 9144000"/>
              <a:gd name="connsiteY0" fmla="*/ 32227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322270 h 2608262"/>
              <a:gd name="connsiteX0" fmla="*/ 0 w 9144000"/>
              <a:gd name="connsiteY0" fmla="*/ 32227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322270 h 2608262"/>
              <a:gd name="connsiteX0" fmla="*/ 0 w 9144000"/>
              <a:gd name="connsiteY0" fmla="*/ 292100 h 2608262"/>
              <a:gd name="connsiteX1" fmla="*/ 9144000 w 9144000"/>
              <a:gd name="connsiteY1" fmla="*/ 0 h 2608262"/>
              <a:gd name="connsiteX2" fmla="*/ 9144000 w 9144000"/>
              <a:gd name="connsiteY2" fmla="*/ 2608262 h 2608262"/>
              <a:gd name="connsiteX3" fmla="*/ 0 w 9144000"/>
              <a:gd name="connsiteY3" fmla="*/ 2608262 h 2608262"/>
              <a:gd name="connsiteX4" fmla="*/ 0 w 9144000"/>
              <a:gd name="connsiteY4" fmla="*/ 292100 h 2608262"/>
              <a:gd name="connsiteX0" fmla="*/ 0 w 9144000"/>
              <a:gd name="connsiteY0" fmla="*/ 1700914 h 4017076"/>
              <a:gd name="connsiteX1" fmla="*/ 9144000 w 9144000"/>
              <a:gd name="connsiteY1" fmla="*/ 0 h 4017076"/>
              <a:gd name="connsiteX2" fmla="*/ 9144000 w 9144000"/>
              <a:gd name="connsiteY2" fmla="*/ 4017076 h 4017076"/>
              <a:gd name="connsiteX3" fmla="*/ 0 w 9144000"/>
              <a:gd name="connsiteY3" fmla="*/ 4017076 h 4017076"/>
              <a:gd name="connsiteX4" fmla="*/ 0 w 9144000"/>
              <a:gd name="connsiteY4" fmla="*/ 1700914 h 4017076"/>
              <a:gd name="connsiteX0" fmla="*/ 0 w 9144000"/>
              <a:gd name="connsiteY0" fmla="*/ 1700914 h 7334940"/>
              <a:gd name="connsiteX1" fmla="*/ 9144000 w 9144000"/>
              <a:gd name="connsiteY1" fmla="*/ 0 h 7334940"/>
              <a:gd name="connsiteX2" fmla="*/ 9144000 w 9144000"/>
              <a:gd name="connsiteY2" fmla="*/ 4017076 h 7334940"/>
              <a:gd name="connsiteX3" fmla="*/ 0 w 9144000"/>
              <a:gd name="connsiteY3" fmla="*/ 4017076 h 7334940"/>
              <a:gd name="connsiteX4" fmla="*/ 0 w 9144000"/>
              <a:gd name="connsiteY4" fmla="*/ 1700914 h 7334940"/>
              <a:gd name="connsiteX0" fmla="*/ 0 w 9144000"/>
              <a:gd name="connsiteY0" fmla="*/ 1700914 h 4919412"/>
              <a:gd name="connsiteX1" fmla="*/ 9144000 w 9144000"/>
              <a:gd name="connsiteY1" fmla="*/ 0 h 4919412"/>
              <a:gd name="connsiteX2" fmla="*/ 9144000 w 9144000"/>
              <a:gd name="connsiteY2" fmla="*/ 4017076 h 4919412"/>
              <a:gd name="connsiteX3" fmla="*/ 0 w 9144000"/>
              <a:gd name="connsiteY3" fmla="*/ 4017076 h 4919412"/>
              <a:gd name="connsiteX4" fmla="*/ 0 w 9144000"/>
              <a:gd name="connsiteY4" fmla="*/ 1700914 h 4919412"/>
              <a:gd name="connsiteX0" fmla="*/ 0 w 9144000"/>
              <a:gd name="connsiteY0" fmla="*/ 2730308 h 5046470"/>
              <a:gd name="connsiteX1" fmla="*/ 9129486 w 9144000"/>
              <a:gd name="connsiteY1" fmla="*/ 0 h 5046470"/>
              <a:gd name="connsiteX2" fmla="*/ 9144000 w 9144000"/>
              <a:gd name="connsiteY2" fmla="*/ 5046470 h 5046470"/>
              <a:gd name="connsiteX3" fmla="*/ 0 w 9144000"/>
              <a:gd name="connsiteY3" fmla="*/ 5046470 h 5046470"/>
              <a:gd name="connsiteX4" fmla="*/ 0 w 9144000"/>
              <a:gd name="connsiteY4" fmla="*/ 2730308 h 5046470"/>
              <a:gd name="connsiteX0" fmla="*/ 0 w 9144000"/>
              <a:gd name="connsiteY0" fmla="*/ 2730308 h 7513030"/>
              <a:gd name="connsiteX1" fmla="*/ 9129486 w 9144000"/>
              <a:gd name="connsiteY1" fmla="*/ 0 h 7513030"/>
              <a:gd name="connsiteX2" fmla="*/ 9144000 w 9144000"/>
              <a:gd name="connsiteY2" fmla="*/ 5046470 h 7513030"/>
              <a:gd name="connsiteX3" fmla="*/ 0 w 9144000"/>
              <a:gd name="connsiteY3" fmla="*/ 5046470 h 7513030"/>
              <a:gd name="connsiteX4" fmla="*/ 0 w 9144000"/>
              <a:gd name="connsiteY4" fmla="*/ 2730308 h 7513030"/>
              <a:gd name="connsiteX0" fmla="*/ 0 w 9144000"/>
              <a:gd name="connsiteY0" fmla="*/ 2730308 h 6111227"/>
              <a:gd name="connsiteX1" fmla="*/ 9129486 w 9144000"/>
              <a:gd name="connsiteY1" fmla="*/ 0 h 6111227"/>
              <a:gd name="connsiteX2" fmla="*/ 9144000 w 9144000"/>
              <a:gd name="connsiteY2" fmla="*/ 5046470 h 6111227"/>
              <a:gd name="connsiteX3" fmla="*/ 0 w 9144000"/>
              <a:gd name="connsiteY3" fmla="*/ 5046470 h 6111227"/>
              <a:gd name="connsiteX4" fmla="*/ 0 w 9144000"/>
              <a:gd name="connsiteY4" fmla="*/ 2730308 h 6111227"/>
              <a:gd name="connsiteX0" fmla="*/ 0 w 9144000"/>
              <a:gd name="connsiteY0" fmla="*/ 3758099 h 6111227"/>
              <a:gd name="connsiteX1" fmla="*/ 9129486 w 9144000"/>
              <a:gd name="connsiteY1" fmla="*/ 0 h 6111227"/>
              <a:gd name="connsiteX2" fmla="*/ 9144000 w 9144000"/>
              <a:gd name="connsiteY2" fmla="*/ 5046470 h 6111227"/>
              <a:gd name="connsiteX3" fmla="*/ 0 w 9144000"/>
              <a:gd name="connsiteY3" fmla="*/ 5046470 h 6111227"/>
              <a:gd name="connsiteX4" fmla="*/ 0 w 9144000"/>
              <a:gd name="connsiteY4" fmla="*/ 3758099 h 6111227"/>
              <a:gd name="connsiteX0" fmla="*/ 0 w 9144000"/>
              <a:gd name="connsiteY0" fmla="*/ 3744401 h 6111227"/>
              <a:gd name="connsiteX1" fmla="*/ 9142186 w 9144000"/>
              <a:gd name="connsiteY1" fmla="*/ 0 h 6111227"/>
              <a:gd name="connsiteX2" fmla="*/ 9144000 w 9144000"/>
              <a:gd name="connsiteY2" fmla="*/ 5032772 h 6111227"/>
              <a:gd name="connsiteX3" fmla="*/ 0 w 9144000"/>
              <a:gd name="connsiteY3" fmla="*/ 5032772 h 6111227"/>
              <a:gd name="connsiteX4" fmla="*/ 0 w 9144000"/>
              <a:gd name="connsiteY4" fmla="*/ 3744401 h 611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111227">
                <a:moveTo>
                  <a:pt x="0" y="3744401"/>
                </a:moveTo>
                <a:cubicBezTo>
                  <a:pt x="1157298" y="4389446"/>
                  <a:pt x="6979735" y="6111227"/>
                  <a:pt x="9142186" y="0"/>
                </a:cubicBezTo>
                <a:cubicBezTo>
                  <a:pt x="9142791" y="1677591"/>
                  <a:pt x="9143395" y="3355181"/>
                  <a:pt x="9144000" y="5032772"/>
                </a:cubicBezTo>
                <a:lnTo>
                  <a:pt x="0" y="5032772"/>
                </a:lnTo>
                <a:lnTo>
                  <a:pt x="0" y="3744401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>
            <a:outerShdw blurRad="88900" dist="50800" dir="16200000" rotWithShape="0">
              <a:schemeClr val="accent2">
                <a:alpha val="56000"/>
              </a:schemeClr>
            </a:outerShdw>
          </a:effectLst>
          <a:scene3d>
            <a:camera prst="orthographicFront"/>
            <a:lightRig rig="threePt" dir="t"/>
          </a:scene3d>
          <a:sp3d prstMaterial="dkEdge"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12" name="그림 11" descr="main01.png"/>
          <p:cNvPicPr>
            <a:picLocks noChangeAspect="1"/>
          </p:cNvPicPr>
          <p:nvPr/>
        </p:nvPicPr>
        <p:blipFill>
          <a:blip r:embed="rId4" cstate="print">
            <a:lum bright="20000" contrast="-40000"/>
          </a:blip>
          <a:srcRect t="34531" r="59094" b="26189"/>
          <a:stretch>
            <a:fillRect/>
          </a:stretch>
        </p:blipFill>
        <p:spPr bwMode="auto">
          <a:xfrm>
            <a:off x="785813" y="115888"/>
            <a:ext cx="1214437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그림 12" descr="main01.png"/>
          <p:cNvPicPr>
            <a:picLocks noChangeAspect="1"/>
          </p:cNvPicPr>
          <p:nvPr/>
        </p:nvPicPr>
        <p:blipFill>
          <a:blip r:embed="rId4" cstate="print">
            <a:lum bright="20000" contrast="-40000"/>
          </a:blip>
          <a:srcRect t="34531" r="59094" b="45828"/>
          <a:stretch>
            <a:fillRect/>
          </a:stretch>
        </p:blipFill>
        <p:spPr bwMode="auto">
          <a:xfrm>
            <a:off x="2000250" y="0"/>
            <a:ext cx="9794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 descr="빛5.png"/>
          <p:cNvPicPr>
            <a:picLocks noChangeAspect="1"/>
          </p:cNvPicPr>
          <p:nvPr/>
        </p:nvPicPr>
        <p:blipFill>
          <a:blip r:embed="rId5" cstate="print"/>
          <a:srcRect r="73438" b="77016"/>
          <a:stretch>
            <a:fillRect/>
          </a:stretch>
        </p:blipFill>
        <p:spPr bwMode="auto">
          <a:xfrm>
            <a:off x="0" y="0"/>
            <a:ext cx="24288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그림 14" descr="빛5.png"/>
          <p:cNvPicPr>
            <a:picLocks noChangeAspect="1"/>
          </p:cNvPicPr>
          <p:nvPr/>
        </p:nvPicPr>
        <p:blipFill>
          <a:blip r:embed="rId6" cstate="print"/>
          <a:srcRect l="57466" r="30379" b="75423"/>
          <a:stretch>
            <a:fillRect/>
          </a:stretch>
        </p:blipFill>
        <p:spPr bwMode="auto">
          <a:xfrm>
            <a:off x="2714625" y="4632325"/>
            <a:ext cx="7858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그림 16" descr="빛5.png"/>
          <p:cNvPicPr>
            <a:picLocks noChangeAspect="1"/>
          </p:cNvPicPr>
          <p:nvPr/>
        </p:nvPicPr>
        <p:blipFill>
          <a:blip r:embed="rId5" cstate="print"/>
          <a:srcRect t="22984" r="91406" b="49654"/>
          <a:stretch>
            <a:fillRect/>
          </a:stretch>
        </p:blipFill>
        <p:spPr bwMode="auto">
          <a:xfrm>
            <a:off x="0" y="1500188"/>
            <a:ext cx="78581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그림 18" descr="빛5.png"/>
          <p:cNvPicPr>
            <a:picLocks noChangeAspect="1"/>
          </p:cNvPicPr>
          <p:nvPr/>
        </p:nvPicPr>
        <p:blipFill>
          <a:blip r:embed="rId6" cstate="print"/>
          <a:srcRect l="69696" r="22838" b="75423"/>
          <a:stretch>
            <a:fillRect/>
          </a:stretch>
        </p:blipFill>
        <p:spPr bwMode="auto">
          <a:xfrm>
            <a:off x="3505200" y="4632325"/>
            <a:ext cx="482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그림 19" descr="빛5.png"/>
          <p:cNvPicPr>
            <a:picLocks noChangeAspect="1"/>
          </p:cNvPicPr>
          <p:nvPr/>
        </p:nvPicPr>
        <p:blipFill>
          <a:blip r:embed="rId6" cstate="print"/>
          <a:srcRect l="89516" b="75423"/>
          <a:stretch>
            <a:fillRect/>
          </a:stretch>
        </p:blipFill>
        <p:spPr bwMode="auto">
          <a:xfrm>
            <a:off x="4786313" y="4632325"/>
            <a:ext cx="6778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그림 20" descr="빛5.png"/>
          <p:cNvPicPr>
            <a:picLocks noChangeAspect="1"/>
          </p:cNvPicPr>
          <p:nvPr/>
        </p:nvPicPr>
        <p:blipFill>
          <a:blip r:embed="rId5" cstate="print"/>
          <a:srcRect l="25000" t="13133" r="62500" b="77016"/>
          <a:stretch>
            <a:fillRect/>
          </a:stretch>
        </p:blipFill>
        <p:spPr bwMode="auto">
          <a:xfrm>
            <a:off x="2286000" y="85725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그림 21" descr="빛5.png"/>
          <p:cNvPicPr>
            <a:picLocks noChangeAspect="1"/>
          </p:cNvPicPr>
          <p:nvPr/>
        </p:nvPicPr>
        <p:blipFill>
          <a:blip r:embed="rId5" cstate="print"/>
          <a:srcRect l="25000" r="62500" b="86963"/>
          <a:stretch>
            <a:fillRect/>
          </a:stretch>
        </p:blipFill>
        <p:spPr bwMode="auto">
          <a:xfrm>
            <a:off x="2286000" y="0"/>
            <a:ext cx="11430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그림 22" descr="빛5.png"/>
          <p:cNvPicPr>
            <a:picLocks noChangeAspect="1"/>
          </p:cNvPicPr>
          <p:nvPr/>
        </p:nvPicPr>
        <p:blipFill>
          <a:blip r:embed="rId5" cstate="print"/>
          <a:srcRect l="7813" t="22984" r="80469" b="49654"/>
          <a:stretch>
            <a:fillRect/>
          </a:stretch>
        </p:blipFill>
        <p:spPr bwMode="auto">
          <a:xfrm>
            <a:off x="714375" y="1500188"/>
            <a:ext cx="10715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그림 23" descr="빛5.png"/>
          <p:cNvPicPr>
            <a:picLocks noChangeAspect="1"/>
          </p:cNvPicPr>
          <p:nvPr/>
        </p:nvPicPr>
        <p:blipFill>
          <a:blip r:embed="rId5" cstate="print"/>
          <a:srcRect l="20313" t="22984" r="67188" b="49654"/>
          <a:stretch>
            <a:fillRect/>
          </a:stretch>
        </p:blipFill>
        <p:spPr bwMode="auto">
          <a:xfrm>
            <a:off x="1857375" y="1500188"/>
            <a:ext cx="1143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제목 개체 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indefinite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indefinite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0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6" presetClass="emph" presetSubtype="0" repeatCount="indefinite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6" presetClass="emph" presetSubtype="0" repeatCount="indefinite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6" presetClass="emph" presetSubtype="0" repeatCount="indefinite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0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6" presetClass="emph" presetSubtype="0" repeatCount="indefinite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6" presetClass="emph" presetSubtype="0" repeatCount="indefinite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6" presetClass="emph" presetSubtype="0" repeatCount="indefinite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sub01.jpg"/>
          <p:cNvPicPr>
            <a:picLocks noChangeAspect="1"/>
          </p:cNvPicPr>
          <p:nvPr/>
        </p:nvPicPr>
        <p:blipFill>
          <a:blip r:embed="rId4" cstate="print">
            <a:lum bright="-6000" contrast="4000"/>
          </a:blip>
          <a:srcRect r="833" b="2543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 descr="main01.png"/>
          <p:cNvPicPr>
            <a:picLocks noChangeAspect="1"/>
          </p:cNvPicPr>
          <p:nvPr/>
        </p:nvPicPr>
        <p:blipFill>
          <a:blip r:embed="rId5" cstate="print">
            <a:lum bright="20000" contrast="-40000"/>
          </a:blip>
          <a:srcRect t="42204" r="59094" b="26189"/>
          <a:stretch>
            <a:fillRect/>
          </a:stretch>
        </p:blipFill>
        <p:spPr bwMode="auto">
          <a:xfrm>
            <a:off x="6643688" y="5643563"/>
            <a:ext cx="15716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 descr="main01.png"/>
          <p:cNvPicPr>
            <a:picLocks noChangeAspect="1"/>
          </p:cNvPicPr>
          <p:nvPr/>
        </p:nvPicPr>
        <p:blipFill>
          <a:blip r:embed="rId6" cstate="print">
            <a:lum bright="20000" contrast="-40000"/>
          </a:blip>
          <a:srcRect l="34531" t="59094" r="45828"/>
          <a:stretch>
            <a:fillRect/>
          </a:stretch>
        </p:blipFill>
        <p:spPr bwMode="auto">
          <a:xfrm>
            <a:off x="8674100" y="4714875"/>
            <a:ext cx="4699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그림 10" descr="main01.png"/>
          <p:cNvPicPr>
            <a:picLocks noChangeAspect="1"/>
          </p:cNvPicPr>
          <p:nvPr/>
        </p:nvPicPr>
        <p:blipFill>
          <a:blip r:embed="rId7" cstate="print"/>
          <a:srcRect l="35493" r="20140" b="34337"/>
          <a:stretch>
            <a:fillRect/>
          </a:stretch>
        </p:blipFill>
        <p:spPr bwMode="auto">
          <a:xfrm>
            <a:off x="7358063" y="4214813"/>
            <a:ext cx="178593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4138" y="53975"/>
            <a:ext cx="14874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u="sng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PNG FILE</a:t>
            </a:r>
            <a:endParaRPr kumimoji="0" lang="ko-KR" altLang="en-US" sz="2000" u="sng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472" y="1392158"/>
            <a:ext cx="8143932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0" lang="ko-KR" altLang="en-US" sz="3800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원광대학교</a:t>
            </a:r>
            <a:endParaRPr kumimoji="0" lang="en-US" altLang="ko-KR" sz="3800" dirty="0" smtClean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lnSpc>
                <a:spcPct val="150000"/>
              </a:lnSpc>
            </a:pPr>
            <a:r>
              <a:rPr kumimoji="0" lang="ko-KR" altLang="en-US" sz="3800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수학</a:t>
            </a:r>
            <a:r>
              <a:rPr kumimoji="0" lang="en-US" altLang="ko-KR" sz="3800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․</a:t>
            </a:r>
            <a:r>
              <a:rPr kumimoji="0" lang="ko-KR" altLang="en-US" sz="3800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정보통계학부 소개</a:t>
            </a:r>
            <a:endParaRPr kumimoji="0" lang="ko-KR" altLang="en-US" sz="3800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54037" y="3907408"/>
            <a:ext cx="18473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kumimoji="0" lang="en-US" altLang="ko-KR" sz="2200" spc="300" dirty="0" smtClean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endParaRPr kumimoji="0" lang="en-US" altLang="ko-KR" sz="2200" spc="300" dirty="0" smtClean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endParaRPr kumimoji="0" lang="en-US" altLang="ko-KR" sz="2200" spc="300" dirty="0" smtClean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25450" y="1516183"/>
            <a:ext cx="3570486" cy="11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3" name="제목 1"/>
          <p:cNvSpPr>
            <a:spLocks noGrp="1"/>
          </p:cNvSpPr>
          <p:nvPr>
            <p:ph type="title"/>
          </p:nvPr>
        </p:nvSpPr>
        <p:spPr>
          <a:xfrm>
            <a:off x="683568" y="192757"/>
            <a:ext cx="7788275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Ⅲ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. 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학부 취업 지도 전략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11560" y="2001664"/>
            <a:ext cx="8064896" cy="14993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539552" y="1693884"/>
            <a:ext cx="3240360" cy="457193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598860" y="1660199"/>
            <a:ext cx="324036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정보전산연구회</a:t>
            </a:r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(CAN)</a:t>
            </a: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683568" y="2235989"/>
            <a:ext cx="7848872" cy="93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수학ㆍ정보통계학부에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소속된 학생들의 보다 적극적이고 효율적인 컴퓨터 활동과 건전한 컴퓨터 사용을 통하여 활동적인 학부생활과 학부 발전에 이바지 하는 데 그 목적을 두고 있다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25252" y="4586312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539552" y="4298280"/>
            <a:ext cx="8065094" cy="208304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3" name="그룹 133"/>
          <p:cNvGrpSpPr>
            <a:grpSpLocks/>
          </p:cNvGrpSpPr>
          <p:nvPr/>
        </p:nvGrpSpPr>
        <p:grpSpPr bwMode="auto">
          <a:xfrm>
            <a:off x="467345" y="4089386"/>
            <a:ext cx="2592487" cy="479797"/>
            <a:chOff x="3327400" y="3622675"/>
            <a:chExt cx="2711450" cy="519351"/>
          </a:xfrm>
        </p:grpSpPr>
        <p:sp>
          <p:nvSpPr>
            <p:cNvPr id="54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5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6" name="TextBox 190"/>
          <p:cNvSpPr txBox="1">
            <a:spLocks noChangeArrowheads="1"/>
          </p:cNvSpPr>
          <p:nvPr/>
        </p:nvSpPr>
        <p:spPr bwMode="auto">
          <a:xfrm>
            <a:off x="467544" y="4077072"/>
            <a:ext cx="2592288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M.S </a:t>
            </a:r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연구회</a:t>
            </a:r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(LUX)</a:t>
            </a: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827782" y="4803104"/>
            <a:ext cx="7469053" cy="93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깊이 있는 전공 공부를 통하여 지식을 습득하고 사회 진출에 필요한 자격증 취득에 도움이 되고자 하는 목적을 두고 있다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또한 동아리 회원 상호간의 친목을 도모하는 데 그 목적을 두고 있다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33" grpId="0"/>
      <p:bldP spid="42" grpId="0"/>
      <p:bldP spid="47" grpId="0"/>
      <p:bldP spid="51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25450" y="2020239"/>
            <a:ext cx="3570486" cy="11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3" name="제목 1"/>
          <p:cNvSpPr>
            <a:spLocks noGrp="1"/>
          </p:cNvSpPr>
          <p:nvPr>
            <p:ph type="title"/>
          </p:nvPr>
        </p:nvSpPr>
        <p:spPr>
          <a:xfrm>
            <a:off x="683568" y="192757"/>
            <a:ext cx="7788275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Ⅳ.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주요 취업분야 진출 지도 방안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11560" y="2276872"/>
            <a:ext cx="8064896" cy="243544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539552" y="1988840"/>
            <a:ext cx="2376264" cy="666293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598860" y="2068066"/>
            <a:ext cx="2231816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 취업 분야</a:t>
            </a:r>
            <a:endParaRPr kumimoji="0" lang="en-US" altLang="ko-KR" sz="3200" baseline="-6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683568" y="2996678"/>
            <a:ext cx="7848872" cy="93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주요 취업 분야 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중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·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고등학교 교사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대학 교수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학원 강사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관공서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통계청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각종 여론조사 기관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리서치 회사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언론기관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금융기관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보험회사</a:t>
            </a:r>
            <a:r>
              <a:rPr kumimoji="0" lang="en-US" altLang="ko-KR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32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각종 기업체 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33" grpId="0"/>
      <p:bldP spid="42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97458" y="332656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83568" y="811213"/>
            <a:ext cx="8064896" cy="2185739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611560" y="624781"/>
            <a:ext cx="3312368" cy="474464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708968" y="620688"/>
            <a:ext cx="3096344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진출 지도 방안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683568" y="1145952"/>
            <a:ext cx="7992888" cy="169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중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고등학교 교사</a:t>
            </a:r>
            <a:endParaRPr kumimoji="0" lang="en-US" altLang="ko-KR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교직과정을 밟는 학생들이 임용고시에 합격할 수 있도록 교수들이 정규수업 외에도 임용고시 대비 특강을 하고 수시로 외부 인사나 교직에 있는 선배들을 초청하여 특강을 실시한다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또 교직 과정을 밟지 않는 학생들에게는 교육대학원 진학을 통한 교사 자격증 취득을 권유한다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83568" y="3212976"/>
            <a:ext cx="8065094" cy="295232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rgbClr val="660066"/>
                </a:solidFill>
                <a:latin typeface="맑은 고딕"/>
                <a:ea typeface="맑은 고딕"/>
              </a:rPr>
              <a:t>`</a:t>
            </a:r>
            <a:endParaRPr kumimoji="0" lang="ko-KR" altLang="en-US" sz="1400" b="1" dirty="0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810568" y="3356992"/>
            <a:ext cx="7848872" cy="26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대학 교수</a:t>
            </a: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대학원 석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·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박사과정 진학이나 해외 유학을 통하여 학자의 길을 걸어가도록 지도한다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학원 강사</a:t>
            </a: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수학은 초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·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중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·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고등학생들에게 가장 중요한 과목 중 하나이고 따라서 수학교육에 대한 사회적 수요가 매우 많기 때문에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학원에 진출하는 길도 넓게 열려 있다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42" grpId="0"/>
      <p:bldP spid="47" grpId="0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97458" y="332656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83568" y="811213"/>
            <a:ext cx="8064896" cy="2185739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611560" y="624781"/>
            <a:ext cx="3312368" cy="474464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708968" y="620688"/>
            <a:ext cx="3096344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진출 지도 방안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683568" y="1145952"/>
            <a:ext cx="7992888" cy="169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관공서</a:t>
            </a:r>
          </a:p>
          <a:p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공무원 임용시험의 시험과목 중에 통계학이 포함되고 임용시험에서 출제되는 문제들은 본 학부의 수업만 정상적으로 받으면 쉽게 풀 수 있는 문제들이므로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평소 전공수업을 충실히 받게 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또한 임용시험에서 영어가 중요 과목이므로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영어 동아리 가입을 적극 권장하여 실력 향상에 힘쓰게 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83568" y="3284984"/>
            <a:ext cx="8065094" cy="2880320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rgbClr val="660066"/>
                </a:solidFill>
                <a:latin typeface="맑은 고딕"/>
                <a:ea typeface="맑은 고딕"/>
              </a:rPr>
              <a:t>`</a:t>
            </a:r>
            <a:endParaRPr kumimoji="0" lang="ko-KR" altLang="en-US" sz="1400" b="1" dirty="0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810568" y="3663797"/>
            <a:ext cx="7848872" cy="26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통계청</a:t>
            </a:r>
          </a:p>
          <a:p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본 학부의 졸업생이 갈 수 있는 최적의 직장 중 하나이고 전공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통계학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과 밀접한 관련이 있는 직장이므로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전공수업을 충실히 받아 응시할 것을 적극 권장한다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그리고 </a:t>
            </a:r>
            <a:r>
              <a:rPr kumimoji="0" lang="ko-KR" altLang="en-US" sz="2400" baseline="-6000" dirty="0" err="1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사회조사분석사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 자격증을 취득하면 통계청 입사시험에서 </a:t>
            </a:r>
            <a:r>
              <a:rPr kumimoji="0" lang="ko-KR" altLang="en-US" sz="2400" baseline="-6000" dirty="0" err="1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가산점을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 받을 수 있으므로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err="1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사회조사분석사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 자격증 시험을 위한 특강 등을 통해 많은 학생이 자격증을 취득하도록 지도한다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42" grpId="0"/>
      <p:bldP spid="47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97458" y="44624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83568" y="523181"/>
            <a:ext cx="8064896" cy="2329755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611560" y="336749"/>
            <a:ext cx="3312368" cy="474464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708968" y="332656"/>
            <a:ext cx="3096344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진출 지도 방안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683568" y="857920"/>
            <a:ext cx="7992888" cy="169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각종 여론조사 기관과 리서치 회사</a:t>
            </a:r>
          </a:p>
          <a:p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통계학과 표본이론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사회조사방법론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그리고 통계패키지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(SAS, SPSS, Minitab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등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를 이용한 통계자료분석 등을 지도하여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각종의 여론조사와 시장조사를 담당하는 기관이나 회사에 취업할 수 있도록 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본 학부 내에는 박사학위를 가진 연구원들이 상주하고 있는 </a:t>
            </a:r>
            <a:r>
              <a:rPr kumimoji="0" lang="ko-KR" altLang="en-US" sz="2400" baseline="-6000" dirty="0" err="1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통계분석실이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 설치되어 있어서 </a:t>
            </a:r>
            <a:r>
              <a:rPr kumimoji="0" lang="ko-KR" altLang="en-US" sz="2400" baseline="-6000" dirty="0" err="1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교내외의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 각종 통계자료를 분석하고 있으며 학부 학생들에게도 좋은 본보기가 되고 있다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83568" y="3140968"/>
            <a:ext cx="8065094" cy="331236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rgbClr val="660066"/>
                </a:solidFill>
                <a:latin typeface="맑은 고딕"/>
                <a:ea typeface="맑은 고딕"/>
              </a:rPr>
              <a:t>`</a:t>
            </a:r>
            <a:endParaRPr kumimoji="0" lang="ko-KR" altLang="en-US" sz="1400" b="1" dirty="0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810568" y="3284984"/>
            <a:ext cx="7848872" cy="26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언론기관</a:t>
            </a:r>
          </a:p>
          <a:p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통계학과 표본이론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사회조사방법론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전산학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통계자료분석 등을 지도하여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신문사나 방송사 등 언론기관의 전산 업무나 기획∙조사 업무 담당 부서에 취업할 수 있도록 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금융기관</a:t>
            </a: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-21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세기 정보화 시대에 즈음하여 수학의 암호 이론은 첨단 금융업무의 핵심 도구가 되고 있다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본 학부에서는 암호 이론을 포함한 각종의 금융수학을 지도하여 학생들의 금융기관 취업을 돕는다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42" grpId="0"/>
      <p:bldP spid="47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97458" y="332656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83568" y="811213"/>
            <a:ext cx="8064896" cy="2329755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611560" y="624781"/>
            <a:ext cx="3312368" cy="474464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708968" y="620688"/>
            <a:ext cx="3096344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진출 지도 방안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683568" y="1145952"/>
            <a:ext cx="7992888" cy="169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보험회사</a:t>
            </a:r>
          </a:p>
          <a:p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현대 사회에서 보험의 중요성은 날로 커지고 있다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각종의 보험 개발에 확률∙통계 이론은 필수적인 도구이다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본 학부에서는 통계학과 보험수학 등의 교과목을 통해 학생들의 보험계리사 자격증 취득을 돕는다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83568" y="3573016"/>
            <a:ext cx="8065094" cy="25922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rgbClr val="660066"/>
                </a:solidFill>
                <a:latin typeface="맑은 고딕"/>
                <a:ea typeface="맑은 고딕"/>
              </a:rPr>
              <a:t>`</a:t>
            </a:r>
            <a:endParaRPr kumimoji="0" lang="ko-KR" altLang="en-US" sz="1400" b="1" dirty="0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810568" y="3807813"/>
            <a:ext cx="7848872" cy="264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각종</a:t>
            </a:r>
            <a:r>
              <a:rPr lang="ko-KR" altLang="en-US" sz="2400" dirty="0" smtClean="0"/>
              <a:t>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기업체</a:t>
            </a:r>
          </a:p>
          <a:p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최근에 많은 기업에서 품질관리에 대한 인식이 높아지면서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품질관리의 이론적 기초가 되는 통계학의 중요성이 커지게 되었으며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관련 자격증인 품질경영기사와 품질경영산업기사 자격증은 취업의 지름길이 된다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본 학부에서는 학생들이 이 자격증을 따도록 적극 권장하며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품질경영기사와 품질경영 산업기사 자격시험 대비 특강을 통해 자격증 취득과 기업체 취업을 돕는다</a:t>
            </a:r>
            <a:r>
              <a:rPr kumimoji="0" lang="en-US" altLang="ko-KR" sz="24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4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42" grpId="0"/>
      <p:bldP spid="47" grpId="0"/>
      <p:bldP spid="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25450" y="1235075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3" name="제목 1"/>
          <p:cNvSpPr>
            <a:spLocks noGrp="1"/>
          </p:cNvSpPr>
          <p:nvPr>
            <p:ph type="title"/>
          </p:nvPr>
        </p:nvSpPr>
        <p:spPr>
          <a:xfrm>
            <a:off x="827584" y="264765"/>
            <a:ext cx="7788275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Ⅴ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취득 가능 자격증 및 유용성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11560" y="2433712"/>
            <a:ext cx="8064896" cy="1283320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539552" y="2247280"/>
            <a:ext cx="1728192" cy="474464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502444" y="2237785"/>
            <a:ext cx="176530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수학교사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755576" y="2780928"/>
            <a:ext cx="78488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본 학부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과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에서 여러 해에 걸쳐 다수의 합격자를 배출하였다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합격자들은 현재 </a:t>
            </a:r>
            <a:r>
              <a:rPr kumimoji="0" lang="ko-KR" altLang="en-US" sz="28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도내외의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중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․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고등학교에서 후진을 양성하고 있다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25252" y="3717032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11362" y="4126619"/>
            <a:ext cx="8065094" cy="1246597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3" name="그룹 133"/>
          <p:cNvGrpSpPr>
            <a:grpSpLocks/>
          </p:cNvGrpSpPr>
          <p:nvPr/>
        </p:nvGrpSpPr>
        <p:grpSpPr bwMode="auto">
          <a:xfrm>
            <a:off x="539353" y="3940186"/>
            <a:ext cx="2160439" cy="479797"/>
            <a:chOff x="3327400" y="3622675"/>
            <a:chExt cx="2711450" cy="519351"/>
          </a:xfrm>
        </p:grpSpPr>
        <p:sp>
          <p:nvSpPr>
            <p:cNvPr id="54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5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6" name="TextBox 190"/>
          <p:cNvSpPr txBox="1">
            <a:spLocks noChangeArrowheads="1"/>
          </p:cNvSpPr>
          <p:nvPr/>
        </p:nvSpPr>
        <p:spPr bwMode="auto">
          <a:xfrm>
            <a:off x="467544" y="3933056"/>
            <a:ext cx="2088232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ko-KR" altLang="en-US" sz="3200" baseline="-6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정보처리기사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755576" y="4509120"/>
            <a:ext cx="7469053" cy="72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컴퓨터를 이용하여 각종의 정보를 처리하는 능력에 관한 자격증으로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현대의 정보화 사회에서 각광을 받는 자격증이다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97260" y="4725144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33" grpId="0"/>
      <p:bldP spid="42" grpId="0"/>
      <p:bldP spid="47" grpId="0"/>
      <p:bldP spid="51" grpId="0"/>
      <p:bldP spid="56" grpId="0"/>
      <p:bldP spid="57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25450" y="44624"/>
            <a:ext cx="3570486" cy="11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11560" y="498706"/>
            <a:ext cx="8064896" cy="206619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539552" y="190926"/>
            <a:ext cx="2448272" cy="457193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598860" y="157241"/>
            <a:ext cx="2100932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3200" baseline="-60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사회조사분석사</a:t>
            </a:r>
            <a:endParaRPr kumimoji="0" lang="en-US" altLang="ko-KR" sz="3200" baseline="-6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683568" y="733030"/>
            <a:ext cx="7848872" cy="154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각종 선거 때마다 막강한 위력을 발휘한다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사회조사분석사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자격증은 여론조사와 시장조사 등 통계조사의 중요성에 맞추어 최근에 신설된 자격증으로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갈수록 수요가 많아질 것으로 예상되는 자격증이다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특히 이 자격증 소지자에게는 국가기관인 통계청 입사시험에서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가산점이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주어진다</a:t>
            </a:r>
            <a:r>
              <a:rPr lang="en-US" altLang="ko-KR" sz="2400" dirty="0" smtClean="0"/>
              <a:t>.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본 학부의 학생 중 다수가 이 자격증을 취득하였다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25252" y="3218160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539552" y="2898728"/>
            <a:ext cx="8065094" cy="3554607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3" name="그룹 133"/>
          <p:cNvGrpSpPr>
            <a:grpSpLocks/>
          </p:cNvGrpSpPr>
          <p:nvPr/>
        </p:nvGrpSpPr>
        <p:grpSpPr bwMode="auto">
          <a:xfrm>
            <a:off x="467345" y="2721234"/>
            <a:ext cx="2016423" cy="479797"/>
            <a:chOff x="3327400" y="3622675"/>
            <a:chExt cx="2711450" cy="519351"/>
          </a:xfrm>
        </p:grpSpPr>
        <p:sp>
          <p:nvSpPr>
            <p:cNvPr id="54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5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6" name="TextBox 190"/>
          <p:cNvSpPr txBox="1">
            <a:spLocks noChangeArrowheads="1"/>
          </p:cNvSpPr>
          <p:nvPr/>
        </p:nvSpPr>
        <p:spPr bwMode="auto">
          <a:xfrm>
            <a:off x="467544" y="2708920"/>
            <a:ext cx="2592288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품질경영기사</a:t>
            </a:r>
            <a:endParaRPr kumimoji="0" lang="en-US" altLang="ko-KR" sz="3200" baseline="-6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611560" y="3356992"/>
            <a:ext cx="7920880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21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세기에 접어들면서 각 기업에서는 품질최우선정책을 시행하고 있다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이러한 현상을 반영하기라도 하듯이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최근 전국의 대기업과 중소기업을 대상으로 실시한 설문조사에서 품질경영기사 자격증이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여러가지의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국가 기술검정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자격증중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선호도 당당 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위를 차지하였다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이 품질경영기사 자격증의 시험과목은 다섯 과목인데 그중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세과목이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우리 수학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․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정보통계학부의 정규수업 시간에 배우는 과목이기 때문에 본 학부의 학생은 타 전공 학생에 비해 훨씬 유리한 위치에 있다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본 학부에서는 이 자격증을 준비하는 학생들을 위하여 정규 수업 시간 외에 특강 프로그램도 시행하고 있다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그리고 이 자격증을 취득하면 한국 산업인력공단에서 취업을 알선해 주기 때문에 취직이 보장된다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실제로 본 학부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과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의 졸업생 여러명이 이 자격증을 취득하여 직장생활을 하고 있다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과목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실험계획법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통계적품질관리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생산시스템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신뢰성관리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품질경영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* 실험계획법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통계적품질관리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신뢰성관리는 본 학부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전공 수업</a:t>
            </a:r>
          </a:p>
          <a:p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42" grpId="0"/>
      <p:bldP spid="47" grpId="0"/>
      <p:bldP spid="51" grpId="0"/>
      <p:bldP spid="56" grpId="0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25450" y="1235075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11560" y="1104647"/>
            <a:ext cx="8064896" cy="1283320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539552" y="918215"/>
            <a:ext cx="2376264" cy="474464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502444" y="908719"/>
            <a:ext cx="248538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품질경영산업기사</a:t>
            </a: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755576" y="1451863"/>
            <a:ext cx="78488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품질경영기사와 거의 같은 자격증이며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시험과목만 한 과목 적다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과목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실험계획법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통계적품질관리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생산시스템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품질경영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kumimoji="0" lang="en-US" altLang="ko-KR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25252" y="2708920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11362" y="3118507"/>
            <a:ext cx="8065094" cy="1246597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3" name="그룹 133"/>
          <p:cNvGrpSpPr>
            <a:grpSpLocks/>
          </p:cNvGrpSpPr>
          <p:nvPr/>
        </p:nvGrpSpPr>
        <p:grpSpPr bwMode="auto">
          <a:xfrm>
            <a:off x="539353" y="2932074"/>
            <a:ext cx="1872407" cy="479797"/>
            <a:chOff x="3327400" y="3622675"/>
            <a:chExt cx="2711450" cy="519351"/>
          </a:xfrm>
        </p:grpSpPr>
        <p:sp>
          <p:nvSpPr>
            <p:cNvPr id="54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5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6" name="TextBox 190"/>
          <p:cNvSpPr txBox="1">
            <a:spLocks noChangeArrowheads="1"/>
          </p:cNvSpPr>
          <p:nvPr/>
        </p:nvSpPr>
        <p:spPr bwMode="auto">
          <a:xfrm>
            <a:off x="539552" y="2924943"/>
            <a:ext cx="2088232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공정관리기사</a:t>
            </a: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755576" y="3501008"/>
            <a:ext cx="7469053" cy="72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품질경영기사와 유사한 자격증이다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가까운 장래에 품질경영기사 자격증과 통합되어 위상이 더욱 높아질 예정이다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97260" y="3396079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97458" y="4675597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683568" y="5085184"/>
            <a:ext cx="8065094" cy="1246597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1" name="그룹 133"/>
          <p:cNvGrpSpPr>
            <a:grpSpLocks/>
          </p:cNvGrpSpPr>
          <p:nvPr/>
        </p:nvGrpSpPr>
        <p:grpSpPr bwMode="auto">
          <a:xfrm>
            <a:off x="611559" y="4898751"/>
            <a:ext cx="1656185" cy="479797"/>
            <a:chOff x="3327400" y="3622675"/>
            <a:chExt cx="2711450" cy="519351"/>
          </a:xfrm>
        </p:grpSpPr>
        <p:sp>
          <p:nvSpPr>
            <p:cNvPr id="22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4" name="TextBox 190"/>
          <p:cNvSpPr txBox="1">
            <a:spLocks noChangeArrowheads="1"/>
          </p:cNvSpPr>
          <p:nvPr/>
        </p:nvSpPr>
        <p:spPr bwMode="auto">
          <a:xfrm>
            <a:off x="683568" y="4891620"/>
            <a:ext cx="2088232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보험계리사</a:t>
            </a:r>
          </a:p>
        </p:txBody>
      </p:sp>
      <p:sp>
        <p:nvSpPr>
          <p:cNvPr id="25" name="TextBox 35"/>
          <p:cNvSpPr txBox="1">
            <a:spLocks noChangeArrowheads="1"/>
          </p:cNvSpPr>
          <p:nvPr/>
        </p:nvSpPr>
        <p:spPr bwMode="auto">
          <a:xfrm>
            <a:off x="827782" y="5467685"/>
            <a:ext cx="7469053" cy="72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현대 사회에서 보험의 중요성은 누구나 인정하고 있다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각종 보험 개발의 기초가 되는 것이 바로 수학과 통계이다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42" grpId="0"/>
      <p:bldP spid="47" grpId="0"/>
      <p:bldP spid="51" grpId="0"/>
      <p:bldP spid="56" grpId="0"/>
      <p:bldP spid="57" grpId="0"/>
      <p:bldP spid="17" grpId="0"/>
      <p:bldP spid="19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1979910" y="1617315"/>
            <a:ext cx="290102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2123728" y="1340768"/>
            <a:ext cx="6552728" cy="1656184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2166020" y="1556792"/>
            <a:ext cx="649422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대학 교수 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: 30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여 명</a:t>
            </a:r>
          </a:p>
          <a:p>
            <a:r>
              <a:rPr kumimoji="0" lang="ko-KR" altLang="en-US" sz="2800" baseline="-6000" dirty="0" err="1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중ㆍ고등학교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 수학교사 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: 200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여 명</a:t>
            </a:r>
          </a:p>
          <a:p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통계청 합격자 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: 20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여 명</a:t>
            </a:r>
          </a:p>
          <a:p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이 동문들이 후배들을 위해 적극적으로 지원하고 있다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kumimoji="0" lang="en-US" altLang="ko-KR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979712" y="4442296"/>
            <a:ext cx="290102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도넛 17"/>
          <p:cNvSpPr/>
          <p:nvPr/>
        </p:nvSpPr>
        <p:spPr>
          <a:xfrm>
            <a:off x="179512" y="1268760"/>
            <a:ext cx="1835696" cy="1772816"/>
          </a:xfrm>
          <a:prstGeom prst="donut">
            <a:avLst>
              <a:gd name="adj" fmla="val 757"/>
            </a:avLst>
          </a:prstGeom>
          <a:noFill/>
          <a:ln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grpSp>
        <p:nvGrpSpPr>
          <p:cNvPr id="3" name="그룹 24"/>
          <p:cNvGrpSpPr>
            <a:grpSpLocks/>
          </p:cNvGrpSpPr>
          <p:nvPr/>
        </p:nvGrpSpPr>
        <p:grpSpPr bwMode="auto">
          <a:xfrm>
            <a:off x="395536" y="1556792"/>
            <a:ext cx="1368152" cy="1196752"/>
            <a:chOff x="4985311" y="1647738"/>
            <a:chExt cx="1242312" cy="1267720"/>
          </a:xfrm>
        </p:grpSpPr>
        <p:sp>
          <p:nvSpPr>
            <p:cNvPr id="20" name="Oval 3"/>
            <p:cNvSpPr>
              <a:spLocks noChangeArrowheads="1"/>
            </p:cNvSpPr>
            <p:nvPr/>
          </p:nvSpPr>
          <p:spPr bwMode="auto">
            <a:xfrm>
              <a:off x="4985311" y="1647738"/>
              <a:ext cx="1242312" cy="126772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5136619" y="1689146"/>
              <a:ext cx="930141" cy="781973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71000"/>
                  </a:schemeClr>
                </a:gs>
                <a:gs pos="78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 flipV="1">
              <a:off x="5078627" y="2314302"/>
              <a:ext cx="1053110" cy="295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73000"/>
                  </a:schemeClr>
                </a:gs>
                <a:gs pos="100000">
                  <a:schemeClr val="bg1">
                    <a:gamma/>
                    <a:tint val="0"/>
                    <a:invGamma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Oval 4"/>
            <p:cNvSpPr>
              <a:spLocks noChangeArrowheads="1"/>
            </p:cNvSpPr>
            <p:nvPr/>
          </p:nvSpPr>
          <p:spPr bwMode="auto">
            <a:xfrm flipV="1">
              <a:off x="5082467" y="2047483"/>
              <a:ext cx="1046408" cy="81541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72000"/>
                  </a:schemeClr>
                </a:gs>
                <a:gs pos="54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395536" y="1798663"/>
            <a:ext cx="1368152" cy="66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본 학부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과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출신</a:t>
            </a:r>
            <a:endParaRPr kumimoji="0" lang="en-US" altLang="ko-KR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7" name="제목 1"/>
          <p:cNvSpPr>
            <a:spLocks noGrp="1"/>
          </p:cNvSpPr>
          <p:nvPr>
            <p:ph type="title"/>
          </p:nvPr>
        </p:nvSpPr>
        <p:spPr>
          <a:xfrm>
            <a:off x="1069975" y="142875"/>
            <a:ext cx="7788275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Ⅵ</a:t>
            </a:r>
            <a:r>
              <a:rPr lang="en-US" altLang="ko-KR" dirty="0" smtClean="0"/>
              <a:t> . </a:t>
            </a:r>
            <a:r>
              <a:rPr lang="ko-KR" altLang="en-US" dirty="0" smtClean="0"/>
              <a:t>동문 사회 진출</a:t>
            </a:r>
            <a:endParaRPr lang="ko-KR" alt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25450" y="2924944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611560" y="3403501"/>
            <a:ext cx="8064896" cy="27954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sp>
        <p:nvSpPr>
          <p:cNvPr id="30" name="TextBox 35"/>
          <p:cNvSpPr txBox="1">
            <a:spLocks noChangeArrowheads="1"/>
          </p:cNvSpPr>
          <p:nvPr/>
        </p:nvSpPr>
        <p:spPr bwMode="auto">
          <a:xfrm>
            <a:off x="683568" y="3573016"/>
            <a:ext cx="799288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대학원 정보통계학과 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2011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월 졸업생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석사과정 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취업 실적 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:</a:t>
            </a:r>
          </a:p>
          <a:p>
            <a:pPr>
              <a:buFont typeface="Wingdings" pitchFamily="2" charset="2"/>
              <a:buChar char="§"/>
            </a:pPr>
            <a:endParaRPr kumimoji="0" lang="en-US" altLang="ko-KR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전북발전연구원 지역경제팀 연구원</a:t>
            </a:r>
          </a:p>
          <a:p>
            <a:pPr>
              <a:buFont typeface="Wingdings" pitchFamily="2" charset="2"/>
              <a:buChar char="§"/>
            </a:pP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농촌진흥청 국립농업과학원 연구원</a:t>
            </a:r>
          </a:p>
          <a:p>
            <a:pPr>
              <a:buFont typeface="Wingdings" pitchFamily="2" charset="2"/>
              <a:buChar char="§"/>
            </a:pP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전주시청 </a:t>
            </a:r>
            <a:r>
              <a:rPr kumimoji="0" lang="ko-KR" altLang="en-US" sz="28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통계직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공무원</a:t>
            </a:r>
            <a:endParaRPr kumimoji="0" lang="en-US" altLang="ko-KR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Wingdings" pitchFamily="2" charset="2"/>
              <a:buChar char="§"/>
            </a:pPr>
            <a:endParaRPr kumimoji="0" lang="en-US" altLang="ko-KR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Wingdings" pitchFamily="2" charset="2"/>
              <a:buChar char="§"/>
            </a:pPr>
            <a:endParaRPr kumimoji="0" lang="en-US" altLang="ko-KR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* 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전국대학생 수학경시대회 수상자 등 배출</a:t>
            </a:r>
          </a:p>
          <a:p>
            <a:pPr>
              <a:buFont typeface="Wingdings" pitchFamily="2" charset="2"/>
              <a:buChar char="§"/>
            </a:pPr>
            <a:endParaRPr kumimoji="0" lang="ko-KR" altLang="en-US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47" grpId="0"/>
      <p:bldP spid="51" grpId="0"/>
      <p:bldP spid="24" grpId="0"/>
      <p:bldP spid="17" grpId="0"/>
      <p:bldP spid="1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자유형 64"/>
          <p:cNvSpPr/>
          <p:nvPr/>
        </p:nvSpPr>
        <p:spPr>
          <a:xfrm>
            <a:off x="617538" y="1071563"/>
            <a:ext cx="2668587" cy="5780087"/>
          </a:xfrm>
          <a:custGeom>
            <a:avLst/>
            <a:gdLst>
              <a:gd name="connsiteX0" fmla="*/ 0 w 285728"/>
              <a:gd name="connsiteY0" fmla="*/ 0 h 7286676"/>
              <a:gd name="connsiteX1" fmla="*/ 285728 w 285728"/>
              <a:gd name="connsiteY1" fmla="*/ 0 h 7286676"/>
              <a:gd name="connsiteX2" fmla="*/ 285728 w 285728"/>
              <a:gd name="connsiteY2" fmla="*/ 7286676 h 7286676"/>
              <a:gd name="connsiteX3" fmla="*/ 0 w 285728"/>
              <a:gd name="connsiteY3" fmla="*/ 7286676 h 7286676"/>
              <a:gd name="connsiteX4" fmla="*/ 0 w 285728"/>
              <a:gd name="connsiteY4" fmla="*/ 0 h 7286676"/>
              <a:gd name="connsiteX0" fmla="*/ 0 w 285728"/>
              <a:gd name="connsiteY0" fmla="*/ 0 h 7286676"/>
              <a:gd name="connsiteX1" fmla="*/ 285728 w 285728"/>
              <a:gd name="connsiteY1" fmla="*/ 0 h 7286676"/>
              <a:gd name="connsiteX2" fmla="*/ 0 w 285728"/>
              <a:gd name="connsiteY2" fmla="*/ 7286676 h 7286676"/>
              <a:gd name="connsiteX3" fmla="*/ 0 w 285728"/>
              <a:gd name="connsiteY3" fmla="*/ 0 h 7286676"/>
              <a:gd name="connsiteX0" fmla="*/ 0 w 1357274"/>
              <a:gd name="connsiteY0" fmla="*/ 56674509 h 63961185"/>
              <a:gd name="connsiteX1" fmla="*/ 1357274 w 1357274"/>
              <a:gd name="connsiteY1" fmla="*/ 0 h 63961185"/>
              <a:gd name="connsiteX2" fmla="*/ 0 w 1357274"/>
              <a:gd name="connsiteY2" fmla="*/ 63961185 h 63961185"/>
              <a:gd name="connsiteX3" fmla="*/ 0 w 1357274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72 w 1509809"/>
              <a:gd name="connsiteY0" fmla="*/ 74486746 h 81773422"/>
              <a:gd name="connsiteX1" fmla="*/ 0 w 1509809"/>
              <a:gd name="connsiteY1" fmla="*/ 0 h 81773422"/>
              <a:gd name="connsiteX2" fmla="*/ 72 w 1509809"/>
              <a:gd name="connsiteY2" fmla="*/ 81773422 h 81773422"/>
              <a:gd name="connsiteX3" fmla="*/ 72 w 1509809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0 w 3128915"/>
              <a:gd name="connsiteY0" fmla="*/ 74486746 h 81773422"/>
              <a:gd name="connsiteX1" fmla="*/ 142780 w 3128915"/>
              <a:gd name="connsiteY1" fmla="*/ 0 h 81773422"/>
              <a:gd name="connsiteX2" fmla="*/ 0 w 3128915"/>
              <a:gd name="connsiteY2" fmla="*/ 81773422 h 81773422"/>
              <a:gd name="connsiteX3" fmla="*/ 0 w 3128915"/>
              <a:gd name="connsiteY3" fmla="*/ 74486746 h 81773422"/>
              <a:gd name="connsiteX0" fmla="*/ 0 w 3128915"/>
              <a:gd name="connsiteY0" fmla="*/ 74486746 h 81773422"/>
              <a:gd name="connsiteX1" fmla="*/ 142780 w 3128915"/>
              <a:gd name="connsiteY1" fmla="*/ 0 h 81773422"/>
              <a:gd name="connsiteX2" fmla="*/ 0 w 3128915"/>
              <a:gd name="connsiteY2" fmla="*/ 81773422 h 81773422"/>
              <a:gd name="connsiteX3" fmla="*/ 0 w 3128915"/>
              <a:gd name="connsiteY3" fmla="*/ 74486746 h 81773422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3265443"/>
              <a:gd name="connsiteY0" fmla="*/ 75997797 h 83284473"/>
              <a:gd name="connsiteX1" fmla="*/ 3080 w 3265443"/>
              <a:gd name="connsiteY1" fmla="*/ 0 h 83284473"/>
              <a:gd name="connsiteX2" fmla="*/ 0 w 3265443"/>
              <a:gd name="connsiteY2" fmla="*/ 83284473 h 83284473"/>
              <a:gd name="connsiteX3" fmla="*/ 0 w 3265443"/>
              <a:gd name="connsiteY3" fmla="*/ 75997797 h 83284473"/>
              <a:gd name="connsiteX0" fmla="*/ 0 w 3052719"/>
              <a:gd name="connsiteY0" fmla="*/ 75997797 h 83284473"/>
              <a:gd name="connsiteX1" fmla="*/ 3080 w 3052719"/>
              <a:gd name="connsiteY1" fmla="*/ 0 h 83284473"/>
              <a:gd name="connsiteX2" fmla="*/ 0 w 3052719"/>
              <a:gd name="connsiteY2" fmla="*/ 83284473 h 83284473"/>
              <a:gd name="connsiteX3" fmla="*/ 0 w 3052719"/>
              <a:gd name="connsiteY3" fmla="*/ 75997797 h 83284473"/>
              <a:gd name="connsiteX0" fmla="*/ 0 w 3052719"/>
              <a:gd name="connsiteY0" fmla="*/ 75997797 h 83284473"/>
              <a:gd name="connsiteX1" fmla="*/ 3080 w 3052719"/>
              <a:gd name="connsiteY1" fmla="*/ 0 h 83284473"/>
              <a:gd name="connsiteX2" fmla="*/ 0 w 3052719"/>
              <a:gd name="connsiteY2" fmla="*/ 83284473 h 83284473"/>
              <a:gd name="connsiteX3" fmla="*/ 0 w 3052719"/>
              <a:gd name="connsiteY3" fmla="*/ 75997797 h 83284473"/>
              <a:gd name="connsiteX0" fmla="*/ 0 w 3052719"/>
              <a:gd name="connsiteY0" fmla="*/ 75997797 h 83101682"/>
              <a:gd name="connsiteX1" fmla="*/ 3080 w 3052719"/>
              <a:gd name="connsiteY1" fmla="*/ 0 h 83101682"/>
              <a:gd name="connsiteX2" fmla="*/ 287362 w 3052719"/>
              <a:gd name="connsiteY2" fmla="*/ 83101682 h 83101682"/>
              <a:gd name="connsiteX3" fmla="*/ 0 w 3052719"/>
              <a:gd name="connsiteY3" fmla="*/ 75997797 h 83101682"/>
              <a:gd name="connsiteX0" fmla="*/ 0 w 3552757"/>
              <a:gd name="connsiteY0" fmla="*/ 83377682 h 83377682"/>
              <a:gd name="connsiteX1" fmla="*/ 503118 w 3552757"/>
              <a:gd name="connsiteY1" fmla="*/ 0 h 83377682"/>
              <a:gd name="connsiteX2" fmla="*/ 787400 w 3552757"/>
              <a:gd name="connsiteY2" fmla="*/ 83101682 h 83377682"/>
              <a:gd name="connsiteX3" fmla="*/ 0 w 3552757"/>
              <a:gd name="connsiteY3" fmla="*/ 83377682 h 83377682"/>
              <a:gd name="connsiteX0" fmla="*/ 0 w 3552757"/>
              <a:gd name="connsiteY0" fmla="*/ 83377682 h 83377682"/>
              <a:gd name="connsiteX1" fmla="*/ 503118 w 3552757"/>
              <a:gd name="connsiteY1" fmla="*/ 0 h 83377682"/>
              <a:gd name="connsiteX2" fmla="*/ 787400 w 3552757"/>
              <a:gd name="connsiteY2" fmla="*/ 83101682 h 83377682"/>
              <a:gd name="connsiteX3" fmla="*/ 0 w 3552757"/>
              <a:gd name="connsiteY3" fmla="*/ 83377682 h 83377682"/>
              <a:gd name="connsiteX0" fmla="*/ 0 w 3506691"/>
              <a:gd name="connsiteY0" fmla="*/ 83194891 h 83194891"/>
              <a:gd name="connsiteX1" fmla="*/ 457052 w 3506691"/>
              <a:gd name="connsiteY1" fmla="*/ 0 h 83194891"/>
              <a:gd name="connsiteX2" fmla="*/ 741334 w 3506691"/>
              <a:gd name="connsiteY2" fmla="*/ 83101682 h 83194891"/>
              <a:gd name="connsiteX3" fmla="*/ 0 w 3506691"/>
              <a:gd name="connsiteY3" fmla="*/ 83194891 h 8319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6691" h="83194891">
                <a:moveTo>
                  <a:pt x="0" y="83194891"/>
                </a:moveTo>
                <a:cubicBezTo>
                  <a:pt x="2630529" y="66028903"/>
                  <a:pt x="2695537" y="21357168"/>
                  <a:pt x="457052" y="0"/>
                </a:cubicBezTo>
                <a:cubicBezTo>
                  <a:pt x="3506691" y="27437728"/>
                  <a:pt x="2468597" y="73690505"/>
                  <a:pt x="741334" y="83101682"/>
                </a:cubicBezTo>
                <a:lnTo>
                  <a:pt x="0" y="83194891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9975" y="-27384"/>
            <a:ext cx="3358009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            차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그룹 67"/>
          <p:cNvGrpSpPr>
            <a:grpSpLocks/>
          </p:cNvGrpSpPr>
          <p:nvPr/>
        </p:nvGrpSpPr>
        <p:grpSpPr bwMode="auto">
          <a:xfrm>
            <a:off x="2339752" y="1078136"/>
            <a:ext cx="4324350" cy="504000"/>
            <a:chOff x="171450" y="3587750"/>
            <a:chExt cx="2711450" cy="519351"/>
          </a:xfrm>
        </p:grpSpPr>
        <p:sp>
          <p:nvSpPr>
            <p:cNvPr id="103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279" name="AutoShape 66"/>
            <p:cNvSpPr>
              <a:spLocks noChangeArrowheads="1"/>
            </p:cNvSpPr>
            <p:nvPr/>
          </p:nvSpPr>
          <p:spPr bwMode="auto">
            <a:xfrm>
              <a:off x="328718" y="3603625"/>
              <a:ext cx="2371671" cy="28912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05" name="Text Box 4"/>
          <p:cNvSpPr txBox="1">
            <a:spLocks noChangeArrowheads="1"/>
          </p:cNvSpPr>
          <p:nvPr/>
        </p:nvSpPr>
        <p:spPr bwMode="auto">
          <a:xfrm>
            <a:off x="2564954" y="1124743"/>
            <a:ext cx="3824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학 부 </a:t>
            </a:r>
            <a:r>
              <a:rPr kumimoji="0" lang="ko-KR" altLang="en-US" sz="26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취</a:t>
            </a: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업 지 도 목 표</a:t>
            </a:r>
            <a:endParaRPr kumimoji="0" lang="en-US" altLang="ko-KR" sz="26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06" name="Picture 2" descr="C:\Users\C216U\Desktop\구아이콘\원1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15616" y="1030156"/>
            <a:ext cx="564735" cy="564735"/>
          </a:xfrm>
          <a:prstGeom prst="rect">
            <a:avLst/>
          </a:prstGeom>
          <a:noFill/>
        </p:spPr>
      </p:pic>
      <p:sp>
        <p:nvSpPr>
          <p:cNvPr id="107" name="Text Box 4"/>
          <p:cNvSpPr txBox="1">
            <a:spLocks noChangeArrowheads="1"/>
          </p:cNvSpPr>
          <p:nvPr/>
        </p:nvSpPr>
        <p:spPr bwMode="auto">
          <a:xfrm>
            <a:off x="1218988" y="1073944"/>
            <a:ext cx="372739" cy="39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견명조" pitchFamily="18" charset="-127"/>
                <a:ea typeface="HY견명조" pitchFamily="18" charset="-127"/>
              </a:rPr>
              <a:t>Ⅰ</a:t>
            </a:r>
            <a:endParaRPr kumimoji="0" lang="en-US" altLang="ko-KR" sz="24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  <p:grpSp>
        <p:nvGrpSpPr>
          <p:cNvPr id="4" name="그룹 67"/>
          <p:cNvGrpSpPr>
            <a:grpSpLocks/>
          </p:cNvGrpSpPr>
          <p:nvPr/>
        </p:nvGrpSpPr>
        <p:grpSpPr bwMode="auto">
          <a:xfrm>
            <a:off x="3140670" y="2996952"/>
            <a:ext cx="4324350" cy="504000"/>
            <a:chOff x="171450" y="3587750"/>
            <a:chExt cx="2711450" cy="519351"/>
          </a:xfrm>
        </p:grpSpPr>
        <p:sp>
          <p:nvSpPr>
            <p:cNvPr id="34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5" name="AutoShape 66"/>
            <p:cNvSpPr>
              <a:spLocks noChangeArrowheads="1"/>
            </p:cNvSpPr>
            <p:nvPr/>
          </p:nvSpPr>
          <p:spPr bwMode="auto">
            <a:xfrm>
              <a:off x="328718" y="3603625"/>
              <a:ext cx="2371671" cy="28912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428702" y="3043560"/>
            <a:ext cx="3824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학 부   </a:t>
            </a:r>
            <a:r>
              <a:rPr kumimoji="0" lang="ko-KR" altLang="en-US" sz="26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취</a:t>
            </a: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업   정 책</a:t>
            </a:r>
            <a:endParaRPr kumimoji="0" lang="en-US" altLang="ko-KR" sz="26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5" name="그룹 67"/>
          <p:cNvGrpSpPr>
            <a:grpSpLocks/>
          </p:cNvGrpSpPr>
          <p:nvPr/>
        </p:nvGrpSpPr>
        <p:grpSpPr bwMode="auto">
          <a:xfrm>
            <a:off x="2906240" y="5212308"/>
            <a:ext cx="4324350" cy="504000"/>
            <a:chOff x="171450" y="3587750"/>
            <a:chExt cx="2711450" cy="519351"/>
          </a:xfrm>
        </p:grpSpPr>
        <p:sp>
          <p:nvSpPr>
            <p:cNvPr id="39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0" name="AutoShape 66"/>
            <p:cNvSpPr>
              <a:spLocks noChangeArrowheads="1"/>
            </p:cNvSpPr>
            <p:nvPr/>
          </p:nvSpPr>
          <p:spPr bwMode="auto">
            <a:xfrm>
              <a:off x="328718" y="3603625"/>
              <a:ext cx="2371671" cy="28912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122264" y="5258916"/>
            <a:ext cx="3824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학 부  </a:t>
            </a:r>
            <a:r>
              <a:rPr kumimoji="0" lang="ko-KR" altLang="en-US" sz="26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취</a:t>
            </a: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업  지 도  전 </a:t>
            </a:r>
            <a:r>
              <a:rPr kumimoji="0" lang="ko-KR" altLang="en-US" sz="26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endParaRPr kumimoji="0" lang="en-US" altLang="ko-KR" sz="26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47" name="Picture 2" descr="C:\Users\C216U\Desktop\구아이콘\원1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79712" y="3030860"/>
            <a:ext cx="564735" cy="564735"/>
          </a:xfrm>
          <a:prstGeom prst="rect">
            <a:avLst/>
          </a:prstGeom>
          <a:noFill/>
        </p:spPr>
      </p:pic>
      <p:sp>
        <p:nvSpPr>
          <p:cNvPr id="114" name="Text Box 4"/>
          <p:cNvSpPr txBox="1">
            <a:spLocks noChangeArrowheads="1"/>
          </p:cNvSpPr>
          <p:nvPr/>
        </p:nvSpPr>
        <p:spPr bwMode="auto">
          <a:xfrm>
            <a:off x="2077120" y="3094236"/>
            <a:ext cx="38893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견명조" pitchFamily="18" charset="-127"/>
                <a:ea typeface="HY견명조" pitchFamily="18" charset="-127"/>
              </a:rPr>
              <a:t>Ⅱ</a:t>
            </a:r>
            <a:endParaRPr kumimoji="0" lang="en-US" altLang="ko-KR" sz="24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  <p:pic>
        <p:nvPicPr>
          <p:cNvPr id="48" name="Picture 2" descr="C:\Users\C216U\Desktop\구아이콘\원1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45282" y="5225008"/>
            <a:ext cx="564735" cy="564735"/>
          </a:xfrm>
          <a:prstGeom prst="rect">
            <a:avLst/>
          </a:prstGeom>
          <a:noFill/>
        </p:spPr>
      </p:pic>
      <p:sp>
        <p:nvSpPr>
          <p:cNvPr id="121" name="Text Box 4"/>
          <p:cNvSpPr txBox="1">
            <a:spLocks noChangeArrowheads="1"/>
          </p:cNvSpPr>
          <p:nvPr/>
        </p:nvSpPr>
        <p:spPr bwMode="auto">
          <a:xfrm>
            <a:off x="1842690" y="5297016"/>
            <a:ext cx="390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견명조" pitchFamily="18" charset="-127"/>
                <a:ea typeface="HY견명조" pitchFamily="18" charset="-127"/>
              </a:rPr>
              <a:t>Ⅲ</a:t>
            </a:r>
            <a:endParaRPr kumimoji="0" lang="en-US" altLang="ko-KR" sz="24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2" grpId="0"/>
      <p:bldP spid="105" grpId="0"/>
      <p:bldP spid="107" grpId="0"/>
      <p:bldP spid="36" grpId="0"/>
      <p:bldP spid="45" grpId="0"/>
      <p:bldP spid="1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제목 1"/>
          <p:cNvSpPr txBox="1">
            <a:spLocks/>
          </p:cNvSpPr>
          <p:nvPr/>
        </p:nvSpPr>
        <p:spPr>
          <a:xfrm>
            <a:off x="971600" y="-27384"/>
            <a:ext cx="7788275" cy="71596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Ⅶ </a:t>
            </a:r>
            <a:r>
              <a:rPr kumimoji="0" lang="en-US" altLang="ko-KR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. </a:t>
            </a:r>
            <a:r>
              <a:rPr kumimoji="0" lang="ko-KR" altLang="en-US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+mj-cs"/>
              </a:rPr>
              <a:t>취업 참고자료</a:t>
            </a:r>
            <a:endParaRPr kumimoji="0" lang="ko-KR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467544" y="1844824"/>
            <a:ext cx="8065094" cy="403244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42" name="그룹 133"/>
          <p:cNvGrpSpPr>
            <a:grpSpLocks/>
          </p:cNvGrpSpPr>
          <p:nvPr/>
        </p:nvGrpSpPr>
        <p:grpSpPr bwMode="auto">
          <a:xfrm>
            <a:off x="467544" y="1484784"/>
            <a:ext cx="2304256" cy="623813"/>
            <a:chOff x="3327400" y="3622675"/>
            <a:chExt cx="2711450" cy="519351"/>
          </a:xfrm>
        </p:grpSpPr>
        <p:sp>
          <p:nvSpPr>
            <p:cNvPr id="45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7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1" name="TextBox 190"/>
          <p:cNvSpPr txBox="1">
            <a:spLocks noChangeArrowheads="1"/>
          </p:cNvSpPr>
          <p:nvPr/>
        </p:nvSpPr>
        <p:spPr bwMode="auto">
          <a:xfrm>
            <a:off x="611560" y="1556792"/>
            <a:ext cx="1872208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1. </a:t>
            </a:r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학부 장점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2" name="TextBox 35"/>
          <p:cNvSpPr txBox="1">
            <a:spLocks noChangeArrowheads="1"/>
          </p:cNvSpPr>
          <p:nvPr/>
        </p:nvSpPr>
        <p:spPr bwMode="auto">
          <a:xfrm>
            <a:off x="594544" y="2467496"/>
            <a:ext cx="7848872" cy="204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kumimoji="0" lang="en-US" altLang="ko-KR" sz="28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본 학부에서 다루는 분야는 수학과 정보통계학이며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이 분야는 언론에서 계속 보도하고 있듯이 새천년의 정보화 시대를 주도하는 학문으로서 갈수록 각광을 받고 있는 분야이다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수학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․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정보통계학부 에서는 모든 학문의 기초가 되는 수학의 연구와 교육에 중점을 두고 있으며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교직과정이 설치되어 있어서 유능한 수학 교사의 양성에도 주력하고 있다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또한 정치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경제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사회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산업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의약학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교육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문화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스포츠 등 거의 모든 분야에 이용되고 있는 정보통계학도 수학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․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정보통계학부에서 전공할 수 있는 분야이다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kumimoji="0" lang="en-US" altLang="ko-KR" sz="2800" baseline="-6000" dirty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1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제목 1"/>
          <p:cNvSpPr txBox="1">
            <a:spLocks/>
          </p:cNvSpPr>
          <p:nvPr/>
        </p:nvSpPr>
        <p:spPr>
          <a:xfrm>
            <a:off x="971600" y="-27384"/>
            <a:ext cx="7788275" cy="71596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Ⅶ </a:t>
            </a:r>
            <a:r>
              <a:rPr kumimoji="0" lang="en-US" altLang="ko-KR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. </a:t>
            </a:r>
            <a:r>
              <a:rPr kumimoji="0" lang="ko-KR" altLang="en-US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+mj-cs"/>
              </a:rPr>
              <a:t>취업 참고자료</a:t>
            </a:r>
            <a:endParaRPr kumimoji="0" lang="ko-KR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467544" y="1844824"/>
            <a:ext cx="8065094" cy="403244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467544" y="1484784"/>
            <a:ext cx="3816424" cy="623813"/>
            <a:chOff x="3327400" y="3622675"/>
            <a:chExt cx="2711450" cy="519351"/>
          </a:xfrm>
        </p:grpSpPr>
        <p:sp>
          <p:nvSpPr>
            <p:cNvPr id="45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7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1" name="TextBox 190"/>
          <p:cNvSpPr txBox="1">
            <a:spLocks noChangeArrowheads="1"/>
          </p:cNvSpPr>
          <p:nvPr/>
        </p:nvSpPr>
        <p:spPr bwMode="auto">
          <a:xfrm>
            <a:off x="611560" y="1556792"/>
            <a:ext cx="360040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교직에 강점을 지닌 학부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TextBox 35"/>
          <p:cNvSpPr txBox="1">
            <a:spLocks noChangeArrowheads="1"/>
          </p:cNvSpPr>
          <p:nvPr/>
        </p:nvSpPr>
        <p:spPr bwMode="auto">
          <a:xfrm>
            <a:off x="539552" y="2492896"/>
            <a:ext cx="7848872" cy="304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입학 인원에 관계없이 각 학년 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명이 교직과정을 이수하고 중등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급 </a:t>
            </a:r>
            <a:endParaRPr kumimoji="0" lang="en-US" altLang="ko-KR" sz="28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수학 정교사 자격증을 받고 있다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kumimoji="0" lang="en-US" altLang="ko-KR" sz="28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우리 학부 졸업생 중 매년 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10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명 이상이 원광대학교 교육대학원 수학교육 전공을 이수하여 교육학석사 학위와 함께 수학교사 자격증을 취득하고 있다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kumimoji="0" lang="en-US" altLang="ko-KR" sz="28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공립중등교사 임용 </a:t>
            </a:r>
            <a:r>
              <a:rPr kumimoji="0" lang="ko-KR" altLang="en-US" sz="2800" baseline="-6000" dirty="0" err="1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고시반을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 상설 운영하여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매 학기 방학 중에 집중적으로 특강을 </a:t>
            </a:r>
            <a:r>
              <a:rPr kumimoji="0" lang="ko-KR" altLang="en-US" sz="2800" baseline="-600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실시하여 합격을 돕고 </a:t>
            </a:r>
            <a:r>
              <a:rPr kumimoji="0" lang="ko-KR" altLang="en-US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있다</a:t>
            </a:r>
            <a:r>
              <a:rPr kumimoji="0" lang="en-US" altLang="ko-KR" sz="2800" baseline="-6000" dirty="0" smtClean="0">
                <a:solidFill>
                  <a:srgbClr val="C0504D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800" baseline="-6000" dirty="0" smtClean="0">
              <a:solidFill>
                <a:srgbClr val="C0504D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1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0540" y="2708920"/>
            <a:ext cx="614463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kumimoji="0" lang="en-US" altLang="ko-KR" sz="66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66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감 사 합 </a:t>
            </a:r>
            <a:r>
              <a:rPr kumimoji="0" lang="ko-KR" altLang="en-US" sz="6600" dirty="0" err="1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니</a:t>
            </a:r>
            <a:r>
              <a:rPr kumimoji="0" lang="ko-KR" altLang="en-US" sz="66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 다</a:t>
            </a:r>
            <a:r>
              <a:rPr kumimoji="0" lang="en-US" altLang="ko-KR" sz="66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.</a:t>
            </a:r>
            <a:endParaRPr kumimoji="0" lang="ko-KR" altLang="en-US" sz="6600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자유형 64"/>
          <p:cNvSpPr/>
          <p:nvPr/>
        </p:nvSpPr>
        <p:spPr>
          <a:xfrm>
            <a:off x="617538" y="1071563"/>
            <a:ext cx="2668587" cy="5780087"/>
          </a:xfrm>
          <a:custGeom>
            <a:avLst/>
            <a:gdLst>
              <a:gd name="connsiteX0" fmla="*/ 0 w 285728"/>
              <a:gd name="connsiteY0" fmla="*/ 0 h 7286676"/>
              <a:gd name="connsiteX1" fmla="*/ 285728 w 285728"/>
              <a:gd name="connsiteY1" fmla="*/ 0 h 7286676"/>
              <a:gd name="connsiteX2" fmla="*/ 285728 w 285728"/>
              <a:gd name="connsiteY2" fmla="*/ 7286676 h 7286676"/>
              <a:gd name="connsiteX3" fmla="*/ 0 w 285728"/>
              <a:gd name="connsiteY3" fmla="*/ 7286676 h 7286676"/>
              <a:gd name="connsiteX4" fmla="*/ 0 w 285728"/>
              <a:gd name="connsiteY4" fmla="*/ 0 h 7286676"/>
              <a:gd name="connsiteX0" fmla="*/ 0 w 285728"/>
              <a:gd name="connsiteY0" fmla="*/ 0 h 7286676"/>
              <a:gd name="connsiteX1" fmla="*/ 285728 w 285728"/>
              <a:gd name="connsiteY1" fmla="*/ 0 h 7286676"/>
              <a:gd name="connsiteX2" fmla="*/ 0 w 285728"/>
              <a:gd name="connsiteY2" fmla="*/ 7286676 h 7286676"/>
              <a:gd name="connsiteX3" fmla="*/ 0 w 285728"/>
              <a:gd name="connsiteY3" fmla="*/ 0 h 7286676"/>
              <a:gd name="connsiteX0" fmla="*/ 0 w 1357274"/>
              <a:gd name="connsiteY0" fmla="*/ 56674509 h 63961185"/>
              <a:gd name="connsiteX1" fmla="*/ 1357274 w 1357274"/>
              <a:gd name="connsiteY1" fmla="*/ 0 h 63961185"/>
              <a:gd name="connsiteX2" fmla="*/ 0 w 1357274"/>
              <a:gd name="connsiteY2" fmla="*/ 63961185 h 63961185"/>
              <a:gd name="connsiteX3" fmla="*/ 0 w 1357274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0 w 2274879"/>
              <a:gd name="connsiteY0" fmla="*/ 56674509 h 63961185"/>
              <a:gd name="connsiteX1" fmla="*/ 1357274 w 2274879"/>
              <a:gd name="connsiteY1" fmla="*/ 0 h 63961185"/>
              <a:gd name="connsiteX2" fmla="*/ 0 w 2274879"/>
              <a:gd name="connsiteY2" fmla="*/ 63961185 h 63961185"/>
              <a:gd name="connsiteX3" fmla="*/ 0 w 2274879"/>
              <a:gd name="connsiteY3" fmla="*/ 56674509 h 63961185"/>
              <a:gd name="connsiteX0" fmla="*/ 72 w 1509809"/>
              <a:gd name="connsiteY0" fmla="*/ 74486746 h 81773422"/>
              <a:gd name="connsiteX1" fmla="*/ 0 w 1509809"/>
              <a:gd name="connsiteY1" fmla="*/ 0 h 81773422"/>
              <a:gd name="connsiteX2" fmla="*/ 72 w 1509809"/>
              <a:gd name="connsiteY2" fmla="*/ 81773422 h 81773422"/>
              <a:gd name="connsiteX3" fmla="*/ 72 w 1509809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72 w 2986135"/>
              <a:gd name="connsiteY0" fmla="*/ 74486746 h 81773422"/>
              <a:gd name="connsiteX1" fmla="*/ 0 w 2986135"/>
              <a:gd name="connsiteY1" fmla="*/ 0 h 81773422"/>
              <a:gd name="connsiteX2" fmla="*/ 72 w 2986135"/>
              <a:gd name="connsiteY2" fmla="*/ 81773422 h 81773422"/>
              <a:gd name="connsiteX3" fmla="*/ 72 w 2986135"/>
              <a:gd name="connsiteY3" fmla="*/ 74486746 h 81773422"/>
              <a:gd name="connsiteX0" fmla="*/ 0 w 3128915"/>
              <a:gd name="connsiteY0" fmla="*/ 74486746 h 81773422"/>
              <a:gd name="connsiteX1" fmla="*/ 142780 w 3128915"/>
              <a:gd name="connsiteY1" fmla="*/ 0 h 81773422"/>
              <a:gd name="connsiteX2" fmla="*/ 0 w 3128915"/>
              <a:gd name="connsiteY2" fmla="*/ 81773422 h 81773422"/>
              <a:gd name="connsiteX3" fmla="*/ 0 w 3128915"/>
              <a:gd name="connsiteY3" fmla="*/ 74486746 h 81773422"/>
              <a:gd name="connsiteX0" fmla="*/ 0 w 3128915"/>
              <a:gd name="connsiteY0" fmla="*/ 74486746 h 81773422"/>
              <a:gd name="connsiteX1" fmla="*/ 142780 w 3128915"/>
              <a:gd name="connsiteY1" fmla="*/ 0 h 81773422"/>
              <a:gd name="connsiteX2" fmla="*/ 0 w 3128915"/>
              <a:gd name="connsiteY2" fmla="*/ 81773422 h 81773422"/>
              <a:gd name="connsiteX3" fmla="*/ 0 w 3128915"/>
              <a:gd name="connsiteY3" fmla="*/ 74486746 h 81773422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2989215"/>
              <a:gd name="connsiteY0" fmla="*/ 75997797 h 83284473"/>
              <a:gd name="connsiteX1" fmla="*/ 3080 w 2989215"/>
              <a:gd name="connsiteY1" fmla="*/ 0 h 83284473"/>
              <a:gd name="connsiteX2" fmla="*/ 0 w 2989215"/>
              <a:gd name="connsiteY2" fmla="*/ 83284473 h 83284473"/>
              <a:gd name="connsiteX3" fmla="*/ 0 w 2989215"/>
              <a:gd name="connsiteY3" fmla="*/ 75997797 h 83284473"/>
              <a:gd name="connsiteX0" fmla="*/ 0 w 3265443"/>
              <a:gd name="connsiteY0" fmla="*/ 75997797 h 83284473"/>
              <a:gd name="connsiteX1" fmla="*/ 3080 w 3265443"/>
              <a:gd name="connsiteY1" fmla="*/ 0 h 83284473"/>
              <a:gd name="connsiteX2" fmla="*/ 0 w 3265443"/>
              <a:gd name="connsiteY2" fmla="*/ 83284473 h 83284473"/>
              <a:gd name="connsiteX3" fmla="*/ 0 w 3265443"/>
              <a:gd name="connsiteY3" fmla="*/ 75997797 h 83284473"/>
              <a:gd name="connsiteX0" fmla="*/ 0 w 3052719"/>
              <a:gd name="connsiteY0" fmla="*/ 75997797 h 83284473"/>
              <a:gd name="connsiteX1" fmla="*/ 3080 w 3052719"/>
              <a:gd name="connsiteY1" fmla="*/ 0 h 83284473"/>
              <a:gd name="connsiteX2" fmla="*/ 0 w 3052719"/>
              <a:gd name="connsiteY2" fmla="*/ 83284473 h 83284473"/>
              <a:gd name="connsiteX3" fmla="*/ 0 w 3052719"/>
              <a:gd name="connsiteY3" fmla="*/ 75997797 h 83284473"/>
              <a:gd name="connsiteX0" fmla="*/ 0 w 3052719"/>
              <a:gd name="connsiteY0" fmla="*/ 75997797 h 83284473"/>
              <a:gd name="connsiteX1" fmla="*/ 3080 w 3052719"/>
              <a:gd name="connsiteY1" fmla="*/ 0 h 83284473"/>
              <a:gd name="connsiteX2" fmla="*/ 0 w 3052719"/>
              <a:gd name="connsiteY2" fmla="*/ 83284473 h 83284473"/>
              <a:gd name="connsiteX3" fmla="*/ 0 w 3052719"/>
              <a:gd name="connsiteY3" fmla="*/ 75997797 h 83284473"/>
              <a:gd name="connsiteX0" fmla="*/ 0 w 3052719"/>
              <a:gd name="connsiteY0" fmla="*/ 75997797 h 83101682"/>
              <a:gd name="connsiteX1" fmla="*/ 3080 w 3052719"/>
              <a:gd name="connsiteY1" fmla="*/ 0 h 83101682"/>
              <a:gd name="connsiteX2" fmla="*/ 287362 w 3052719"/>
              <a:gd name="connsiteY2" fmla="*/ 83101682 h 83101682"/>
              <a:gd name="connsiteX3" fmla="*/ 0 w 3052719"/>
              <a:gd name="connsiteY3" fmla="*/ 75997797 h 83101682"/>
              <a:gd name="connsiteX0" fmla="*/ 0 w 3552757"/>
              <a:gd name="connsiteY0" fmla="*/ 83377682 h 83377682"/>
              <a:gd name="connsiteX1" fmla="*/ 503118 w 3552757"/>
              <a:gd name="connsiteY1" fmla="*/ 0 h 83377682"/>
              <a:gd name="connsiteX2" fmla="*/ 787400 w 3552757"/>
              <a:gd name="connsiteY2" fmla="*/ 83101682 h 83377682"/>
              <a:gd name="connsiteX3" fmla="*/ 0 w 3552757"/>
              <a:gd name="connsiteY3" fmla="*/ 83377682 h 83377682"/>
              <a:gd name="connsiteX0" fmla="*/ 0 w 3552757"/>
              <a:gd name="connsiteY0" fmla="*/ 83377682 h 83377682"/>
              <a:gd name="connsiteX1" fmla="*/ 503118 w 3552757"/>
              <a:gd name="connsiteY1" fmla="*/ 0 h 83377682"/>
              <a:gd name="connsiteX2" fmla="*/ 787400 w 3552757"/>
              <a:gd name="connsiteY2" fmla="*/ 83101682 h 83377682"/>
              <a:gd name="connsiteX3" fmla="*/ 0 w 3552757"/>
              <a:gd name="connsiteY3" fmla="*/ 83377682 h 83377682"/>
              <a:gd name="connsiteX0" fmla="*/ 0 w 3506691"/>
              <a:gd name="connsiteY0" fmla="*/ 83194891 h 83194891"/>
              <a:gd name="connsiteX1" fmla="*/ 457052 w 3506691"/>
              <a:gd name="connsiteY1" fmla="*/ 0 h 83194891"/>
              <a:gd name="connsiteX2" fmla="*/ 741334 w 3506691"/>
              <a:gd name="connsiteY2" fmla="*/ 83101682 h 83194891"/>
              <a:gd name="connsiteX3" fmla="*/ 0 w 3506691"/>
              <a:gd name="connsiteY3" fmla="*/ 83194891 h 8319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6691" h="83194891">
                <a:moveTo>
                  <a:pt x="0" y="83194891"/>
                </a:moveTo>
                <a:cubicBezTo>
                  <a:pt x="2630529" y="66028903"/>
                  <a:pt x="2695537" y="21357168"/>
                  <a:pt x="457052" y="0"/>
                </a:cubicBezTo>
                <a:cubicBezTo>
                  <a:pt x="3506691" y="27437728"/>
                  <a:pt x="2468597" y="73690505"/>
                  <a:pt x="741334" y="83101682"/>
                </a:cubicBezTo>
                <a:lnTo>
                  <a:pt x="0" y="83194891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3" name="그룹 67"/>
          <p:cNvGrpSpPr>
            <a:grpSpLocks/>
          </p:cNvGrpSpPr>
          <p:nvPr/>
        </p:nvGrpSpPr>
        <p:grpSpPr bwMode="auto">
          <a:xfrm>
            <a:off x="2479898" y="1391569"/>
            <a:ext cx="4972422" cy="504000"/>
            <a:chOff x="171450" y="3587750"/>
            <a:chExt cx="2711450" cy="519351"/>
          </a:xfrm>
        </p:grpSpPr>
        <p:sp>
          <p:nvSpPr>
            <p:cNvPr id="103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279" name="AutoShape 66"/>
            <p:cNvSpPr>
              <a:spLocks noChangeArrowheads="1"/>
            </p:cNvSpPr>
            <p:nvPr/>
          </p:nvSpPr>
          <p:spPr bwMode="auto">
            <a:xfrm>
              <a:off x="328718" y="3603625"/>
              <a:ext cx="2371671" cy="28912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05" name="Text Box 4"/>
          <p:cNvSpPr txBox="1">
            <a:spLocks noChangeArrowheads="1"/>
          </p:cNvSpPr>
          <p:nvPr/>
        </p:nvSpPr>
        <p:spPr bwMode="auto">
          <a:xfrm>
            <a:off x="3051969" y="1438176"/>
            <a:ext cx="3824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주요 취업분야 진출 지도 방안</a:t>
            </a:r>
            <a:endParaRPr kumimoji="0" lang="en-US" altLang="ko-KR" sz="26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06" name="Picture 2" descr="C:\Users\C216U\Desktop\구아이콘\원1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67969" y="1440997"/>
            <a:ext cx="564735" cy="564735"/>
          </a:xfrm>
          <a:prstGeom prst="rect">
            <a:avLst/>
          </a:prstGeom>
          <a:noFill/>
        </p:spPr>
      </p:pic>
      <p:sp>
        <p:nvSpPr>
          <p:cNvPr id="107" name="Text Box 4"/>
          <p:cNvSpPr txBox="1">
            <a:spLocks noChangeArrowheads="1"/>
          </p:cNvSpPr>
          <p:nvPr/>
        </p:nvSpPr>
        <p:spPr bwMode="auto">
          <a:xfrm>
            <a:off x="1471341" y="1484785"/>
            <a:ext cx="372739" cy="39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견명조" pitchFamily="18" charset="-127"/>
                <a:ea typeface="HY견명조" pitchFamily="18" charset="-127"/>
              </a:rPr>
              <a:t>Ⅳ</a:t>
            </a:r>
          </a:p>
        </p:txBody>
      </p:sp>
      <p:grpSp>
        <p:nvGrpSpPr>
          <p:cNvPr id="4" name="그룹 67"/>
          <p:cNvGrpSpPr>
            <a:grpSpLocks/>
          </p:cNvGrpSpPr>
          <p:nvPr/>
        </p:nvGrpSpPr>
        <p:grpSpPr bwMode="auto">
          <a:xfrm>
            <a:off x="3068662" y="2924944"/>
            <a:ext cx="4527674" cy="504000"/>
            <a:chOff x="171450" y="3587750"/>
            <a:chExt cx="2711450" cy="519351"/>
          </a:xfrm>
        </p:grpSpPr>
        <p:sp>
          <p:nvSpPr>
            <p:cNvPr id="34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5" name="AutoShape 66"/>
            <p:cNvSpPr>
              <a:spLocks noChangeArrowheads="1"/>
            </p:cNvSpPr>
            <p:nvPr/>
          </p:nvSpPr>
          <p:spPr bwMode="auto">
            <a:xfrm>
              <a:off x="328718" y="3603625"/>
              <a:ext cx="2371671" cy="28912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356694" y="2971552"/>
            <a:ext cx="3824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취득 가능 자격증 및 유용성</a:t>
            </a:r>
            <a:endParaRPr kumimoji="0" lang="en-US" altLang="ko-KR" sz="26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5" name="그룹 67"/>
          <p:cNvGrpSpPr>
            <a:grpSpLocks/>
          </p:cNvGrpSpPr>
          <p:nvPr/>
        </p:nvGrpSpPr>
        <p:grpSpPr bwMode="auto">
          <a:xfrm>
            <a:off x="2420590" y="5947909"/>
            <a:ext cx="4324350" cy="504000"/>
            <a:chOff x="171450" y="3587750"/>
            <a:chExt cx="2711450" cy="519351"/>
          </a:xfrm>
        </p:grpSpPr>
        <p:sp>
          <p:nvSpPr>
            <p:cNvPr id="39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0" name="AutoShape 66"/>
            <p:cNvSpPr>
              <a:spLocks noChangeArrowheads="1"/>
            </p:cNvSpPr>
            <p:nvPr/>
          </p:nvSpPr>
          <p:spPr bwMode="auto">
            <a:xfrm>
              <a:off x="328718" y="3603625"/>
              <a:ext cx="2371671" cy="28912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636614" y="5994517"/>
            <a:ext cx="3824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6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취</a:t>
            </a: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업    참 고    자 </a:t>
            </a:r>
            <a:r>
              <a:rPr kumimoji="0" lang="ko-KR" altLang="en-US" sz="26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료</a:t>
            </a:r>
            <a:endParaRPr kumimoji="0" lang="en-US" altLang="ko-KR" sz="26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47" name="Picture 2" descr="C:\Users\C216U\Desktop\구아이콘\원1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7704" y="2958852"/>
            <a:ext cx="564735" cy="564735"/>
          </a:xfrm>
          <a:prstGeom prst="rect">
            <a:avLst/>
          </a:prstGeom>
          <a:noFill/>
        </p:spPr>
      </p:pic>
      <p:sp>
        <p:nvSpPr>
          <p:cNvPr id="114" name="Text Box 4"/>
          <p:cNvSpPr txBox="1">
            <a:spLocks noChangeArrowheads="1"/>
          </p:cNvSpPr>
          <p:nvPr/>
        </p:nvSpPr>
        <p:spPr bwMode="auto">
          <a:xfrm>
            <a:off x="2005112" y="3022228"/>
            <a:ext cx="38893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견명조" pitchFamily="18" charset="-127"/>
                <a:ea typeface="HY견명조" pitchFamily="18" charset="-127"/>
              </a:rPr>
              <a:t>Ⅴ</a:t>
            </a:r>
          </a:p>
        </p:txBody>
      </p:sp>
      <p:pic>
        <p:nvPicPr>
          <p:cNvPr id="48" name="Picture 2" descr="C:\Users\C216U\Desktop\구아이콘\원1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54312" y="4437112"/>
            <a:ext cx="564735" cy="564735"/>
          </a:xfrm>
          <a:prstGeom prst="rect">
            <a:avLst/>
          </a:prstGeom>
          <a:noFill/>
        </p:spPr>
      </p:pic>
      <p:sp>
        <p:nvSpPr>
          <p:cNvPr id="121" name="Text Box 4"/>
          <p:cNvSpPr txBox="1">
            <a:spLocks noChangeArrowheads="1"/>
          </p:cNvSpPr>
          <p:nvPr/>
        </p:nvSpPr>
        <p:spPr bwMode="auto">
          <a:xfrm>
            <a:off x="2039020" y="4483720"/>
            <a:ext cx="390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견명조" pitchFamily="18" charset="-127"/>
                <a:ea typeface="HY견명조" pitchFamily="18" charset="-127"/>
              </a:rPr>
              <a:t>Ⅵ</a:t>
            </a:r>
          </a:p>
        </p:txBody>
      </p:sp>
      <p:grpSp>
        <p:nvGrpSpPr>
          <p:cNvPr id="31" name="그룹 67"/>
          <p:cNvGrpSpPr>
            <a:grpSpLocks/>
          </p:cNvGrpSpPr>
          <p:nvPr/>
        </p:nvGrpSpPr>
        <p:grpSpPr bwMode="auto">
          <a:xfrm>
            <a:off x="3055962" y="4483720"/>
            <a:ext cx="4324350" cy="504000"/>
            <a:chOff x="171450" y="3587750"/>
            <a:chExt cx="2711450" cy="519351"/>
          </a:xfrm>
        </p:grpSpPr>
        <p:sp>
          <p:nvSpPr>
            <p:cNvPr id="32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" name="AutoShape 66"/>
            <p:cNvSpPr>
              <a:spLocks noChangeArrowheads="1"/>
            </p:cNvSpPr>
            <p:nvPr/>
          </p:nvSpPr>
          <p:spPr bwMode="auto">
            <a:xfrm>
              <a:off x="328718" y="3603625"/>
              <a:ext cx="2371671" cy="28912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419872" y="4543028"/>
            <a:ext cx="348565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6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동  문  사  회  진  출</a:t>
            </a:r>
            <a:endParaRPr kumimoji="0" lang="en-US" altLang="ko-KR" sz="26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38" name="Picture 2" descr="C:\Users\C216U\Desktop\구아이콘\원1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90948" y="5898604"/>
            <a:ext cx="564735" cy="564735"/>
          </a:xfrm>
          <a:prstGeom prst="rect">
            <a:avLst/>
          </a:prstGeom>
          <a:noFill/>
        </p:spPr>
      </p:pic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1454448" y="5961980"/>
            <a:ext cx="43204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24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견명조" pitchFamily="18" charset="-127"/>
                <a:ea typeface="HY견명조" pitchFamily="18" charset="-127"/>
              </a:rPr>
              <a:t>Ⅶ</a:t>
            </a:r>
          </a:p>
        </p:txBody>
      </p:sp>
      <p:sp>
        <p:nvSpPr>
          <p:cNvPr id="42" name="제목 1"/>
          <p:cNvSpPr txBox="1">
            <a:spLocks/>
          </p:cNvSpPr>
          <p:nvPr/>
        </p:nvSpPr>
        <p:spPr>
          <a:xfrm>
            <a:off x="1115616" y="-27384"/>
            <a:ext cx="3358009" cy="71596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목            차</a:t>
            </a:r>
            <a:endParaRPr kumimoji="0" lang="ko-KR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05" grpId="0"/>
      <p:bldP spid="107" grpId="0"/>
      <p:bldP spid="36" grpId="0"/>
      <p:bldP spid="45" grpId="0"/>
      <p:bldP spid="114" grpId="0"/>
      <p:bldP spid="37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47"/>
          <p:cNvGrpSpPr>
            <a:grpSpLocks/>
          </p:cNvGrpSpPr>
          <p:nvPr/>
        </p:nvGrpSpPr>
        <p:grpSpPr bwMode="auto">
          <a:xfrm>
            <a:off x="685801" y="2895031"/>
            <a:ext cx="2097269" cy="2009617"/>
            <a:chOff x="4985311" y="1647738"/>
            <a:chExt cx="1242312" cy="1267720"/>
          </a:xfrm>
        </p:grpSpPr>
        <p:sp>
          <p:nvSpPr>
            <p:cNvPr id="64" name="Oval 3"/>
            <p:cNvSpPr>
              <a:spLocks noChangeArrowheads="1"/>
            </p:cNvSpPr>
            <p:nvPr/>
          </p:nvSpPr>
          <p:spPr bwMode="auto">
            <a:xfrm>
              <a:off x="4985311" y="1647738"/>
              <a:ext cx="1242312" cy="126772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4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5" name="Oval 4"/>
            <p:cNvSpPr>
              <a:spLocks noChangeArrowheads="1"/>
            </p:cNvSpPr>
            <p:nvPr/>
          </p:nvSpPr>
          <p:spPr bwMode="auto">
            <a:xfrm flipV="1">
              <a:off x="5082297" y="2046630"/>
              <a:ext cx="1045378" cy="81702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39000"/>
                  </a:schemeClr>
                </a:gs>
                <a:gs pos="54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4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66" name="Oval 4"/>
            <p:cNvSpPr>
              <a:spLocks noChangeArrowheads="1"/>
            </p:cNvSpPr>
            <p:nvPr/>
          </p:nvSpPr>
          <p:spPr bwMode="auto">
            <a:xfrm>
              <a:off x="5137824" y="1689181"/>
              <a:ext cx="930624" cy="78076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71000"/>
                  </a:schemeClr>
                </a:gs>
                <a:gs pos="78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400" b="1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67" name="Oval 4"/>
            <p:cNvSpPr>
              <a:spLocks noChangeArrowheads="1"/>
            </p:cNvSpPr>
            <p:nvPr/>
          </p:nvSpPr>
          <p:spPr bwMode="auto">
            <a:xfrm flipV="1">
              <a:off x="5078627" y="2314302"/>
              <a:ext cx="1053110" cy="295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gamma/>
                    <a:tint val="0"/>
                    <a:invGamma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4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57275" y="536575"/>
            <a:ext cx="7788275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Ⅰ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학부 취업 지도 목표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도넛 31"/>
          <p:cNvSpPr/>
          <p:nvPr/>
        </p:nvSpPr>
        <p:spPr>
          <a:xfrm>
            <a:off x="528378" y="2770716"/>
            <a:ext cx="2374738" cy="2251286"/>
          </a:xfrm>
          <a:prstGeom prst="donut">
            <a:avLst>
              <a:gd name="adj" fmla="val 3986"/>
            </a:avLst>
          </a:prstGeom>
          <a:gradFill>
            <a:gsLst>
              <a:gs pos="29000">
                <a:schemeClr val="accent2">
                  <a:lumMod val="60000"/>
                  <a:lumOff val="40000"/>
                </a:schemeClr>
              </a:gs>
              <a:gs pos="99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33" name="도넛 32"/>
          <p:cNvSpPr/>
          <p:nvPr/>
        </p:nvSpPr>
        <p:spPr>
          <a:xfrm>
            <a:off x="62110" y="2263924"/>
            <a:ext cx="3273178" cy="3181300"/>
          </a:xfrm>
          <a:prstGeom prst="donut">
            <a:avLst>
              <a:gd name="adj" fmla="val 757"/>
            </a:avLst>
          </a:prstGeom>
          <a:noFill/>
          <a:ln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861616" y="3369692"/>
            <a:ext cx="1687314" cy="9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0">
              <a:spcBef>
                <a:spcPct val="50000"/>
              </a:spcBef>
            </a:pPr>
            <a:r>
              <a:rPr kumimoji="0"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목    표</a:t>
            </a:r>
            <a:endParaRPr kumimoji="0" lang="en-US" altLang="ko-KR" sz="3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3045182" y="1764882"/>
            <a:ext cx="5400000" cy="828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000">
              <a:solidFill>
                <a:srgbClr val="002060"/>
              </a:solidFill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3122672" y="1817800"/>
            <a:ext cx="5193744" cy="64003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317500" h="190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600" dirty="0">
              <a:solidFill>
                <a:srgbClr val="000A50"/>
              </a:solidFill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3491880" y="1929532"/>
            <a:ext cx="472663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fontAlgn="auto" latinLnBrk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실력 있는 수학교사를 양성한다</a:t>
            </a:r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kumimoji="0" lang="en-US" altLang="ko-KR" sz="1600" dirty="0">
              <a:ln w="12700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3658414" y="2804693"/>
            <a:ext cx="5400000" cy="792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000">
              <a:solidFill>
                <a:srgbClr val="002060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3735904" y="2857611"/>
            <a:ext cx="4036887" cy="64003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317500" h="190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600">
              <a:solidFill>
                <a:srgbClr val="000A50"/>
              </a:solidFill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3683814" y="3789040"/>
            <a:ext cx="5400000" cy="100811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000">
              <a:solidFill>
                <a:srgbClr val="002060"/>
              </a:solidFill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3761304" y="3943695"/>
            <a:ext cx="4036887" cy="64003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317500" h="190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600" dirty="0">
              <a:solidFill>
                <a:srgbClr val="000A50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222982" y="4962347"/>
            <a:ext cx="5400000" cy="828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000">
              <a:solidFill>
                <a:srgbClr val="002060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300472" y="5015265"/>
            <a:ext cx="4036887" cy="64003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317500" h="190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600">
              <a:solidFill>
                <a:srgbClr val="000A50"/>
              </a:solidFill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985344" y="2984252"/>
            <a:ext cx="483512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올바른 정보 수집과 다양한 통계분석 능력을 갖춘</a:t>
            </a:r>
            <a:endParaRPr kumimoji="0" lang="en-US" altLang="ko-KR" sz="1600" dirty="0" smtClean="0">
              <a:ln w="12700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   </a:t>
            </a:r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 정보통계 분야의 전문 인력을 양성한다</a:t>
            </a:r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3716412" y="5023421"/>
            <a:ext cx="4464496" cy="67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4) </a:t>
            </a:r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수학을 통한 </a:t>
            </a:r>
            <a:r>
              <a:rPr kumimoji="0" lang="ko-KR" altLang="en-US" sz="1600" dirty="0" err="1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논리적ㆍ창조적</a:t>
            </a:r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 사고력을 바탕으로</a:t>
            </a:r>
            <a:endParaRPr kumimoji="0" lang="en-US" altLang="ko-KR" sz="1600" dirty="0" smtClean="0">
              <a:ln w="12700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지도력을 갖춘 민주시민을 양성한다</a:t>
            </a:r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grpSp>
        <p:nvGrpSpPr>
          <p:cNvPr id="4" name="그룹 78"/>
          <p:cNvGrpSpPr/>
          <p:nvPr/>
        </p:nvGrpSpPr>
        <p:grpSpPr>
          <a:xfrm>
            <a:off x="2843808" y="1886872"/>
            <a:ext cx="504000" cy="504000"/>
            <a:chOff x="5443770" y="1576466"/>
            <a:chExt cx="1481559" cy="1488144"/>
          </a:xfrm>
          <a:effectLst>
            <a:reflection blurRad="6350" stA="52000" endA="300" endPos="35000" dir="5400000" sy="-100000" algn="bl" rotWithShape="0"/>
          </a:effectLst>
        </p:grpSpPr>
        <p:pic>
          <p:nvPicPr>
            <p:cNvPr id="61" name="그림 60" descr="버튼2-12 copy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64337" y="1576466"/>
              <a:ext cx="1460992" cy="1476000"/>
            </a:xfrm>
            <a:prstGeom prst="rect">
              <a:avLst/>
            </a:prstGeom>
          </p:spPr>
        </p:pic>
        <p:sp>
          <p:nvSpPr>
            <p:cNvPr id="62" name="타원 61"/>
            <p:cNvSpPr/>
            <p:nvPr/>
          </p:nvSpPr>
          <p:spPr>
            <a:xfrm>
              <a:off x="5443770" y="1588610"/>
              <a:ext cx="1476000" cy="1476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1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plastic">
              <a:bevelT w="8255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 dirty="0">
                <a:solidFill>
                  <a:srgbClr val="2A2718"/>
                </a:solidFill>
              </a:endParaRPr>
            </a:p>
          </p:txBody>
        </p:sp>
      </p:grpSp>
      <p:grpSp>
        <p:nvGrpSpPr>
          <p:cNvPr id="5" name="그룹 84"/>
          <p:cNvGrpSpPr/>
          <p:nvPr/>
        </p:nvGrpSpPr>
        <p:grpSpPr>
          <a:xfrm>
            <a:off x="3059832" y="5085240"/>
            <a:ext cx="504000" cy="504000"/>
            <a:chOff x="401389" y="1576466"/>
            <a:chExt cx="1476000" cy="1488144"/>
          </a:xfrm>
          <a:effectLst>
            <a:reflection blurRad="6350" stA="52000" endA="300" endPos="35000" dir="5400000" sy="-100000" algn="bl" rotWithShape="0"/>
          </a:effectLst>
        </p:grpSpPr>
        <p:pic>
          <p:nvPicPr>
            <p:cNvPr id="59" name="그림 58" descr="버튼2-7 copy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6397" y="1576466"/>
              <a:ext cx="1460992" cy="1476000"/>
            </a:xfrm>
            <a:prstGeom prst="rect">
              <a:avLst/>
            </a:prstGeom>
          </p:spPr>
        </p:pic>
        <p:sp>
          <p:nvSpPr>
            <p:cNvPr id="60" name="타원 59"/>
            <p:cNvSpPr/>
            <p:nvPr/>
          </p:nvSpPr>
          <p:spPr>
            <a:xfrm>
              <a:off x="401389" y="1588610"/>
              <a:ext cx="1476000" cy="1476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1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plastic">
              <a:bevelT w="8255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 dirty="0">
                <a:solidFill>
                  <a:srgbClr val="2A2718"/>
                </a:solidFill>
              </a:endParaRPr>
            </a:p>
          </p:txBody>
        </p:sp>
      </p:grpSp>
      <p:grpSp>
        <p:nvGrpSpPr>
          <p:cNvPr id="6" name="그룹 87"/>
          <p:cNvGrpSpPr/>
          <p:nvPr/>
        </p:nvGrpSpPr>
        <p:grpSpPr>
          <a:xfrm>
            <a:off x="3491880" y="4030011"/>
            <a:ext cx="504000" cy="504000"/>
            <a:chOff x="2059471" y="1576466"/>
            <a:chExt cx="1488199" cy="1488144"/>
          </a:xfrm>
          <a:effectLst>
            <a:reflection blurRad="6350" stA="52000" endA="300" endPos="35000" dir="5400000" sy="-100000" algn="bl" rotWithShape="0"/>
          </a:effectLst>
        </p:grpSpPr>
        <p:pic>
          <p:nvPicPr>
            <p:cNvPr id="57" name="그림 56" descr="버튼2-9 cop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59471" y="1576466"/>
              <a:ext cx="1460992" cy="1476000"/>
            </a:xfrm>
            <a:prstGeom prst="rect">
              <a:avLst/>
            </a:prstGeom>
          </p:spPr>
        </p:pic>
        <p:sp>
          <p:nvSpPr>
            <p:cNvPr id="58" name="타원 57"/>
            <p:cNvSpPr/>
            <p:nvPr/>
          </p:nvSpPr>
          <p:spPr>
            <a:xfrm>
              <a:off x="2071670" y="1588610"/>
              <a:ext cx="1476000" cy="1476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1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plastic">
              <a:bevelT w="8255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 dirty="0">
                <a:solidFill>
                  <a:srgbClr val="2A2718"/>
                </a:solidFill>
              </a:endParaRPr>
            </a:p>
          </p:txBody>
        </p:sp>
      </p:grpSp>
      <p:grpSp>
        <p:nvGrpSpPr>
          <p:cNvPr id="7" name="그룹 90"/>
          <p:cNvGrpSpPr/>
          <p:nvPr/>
        </p:nvGrpSpPr>
        <p:grpSpPr>
          <a:xfrm>
            <a:off x="3491880" y="2940980"/>
            <a:ext cx="504000" cy="504000"/>
            <a:chOff x="3771668" y="1576466"/>
            <a:chExt cx="1476000" cy="1488144"/>
          </a:xfrm>
          <a:effectLst>
            <a:reflection blurRad="6350" stA="52000" endA="300" endPos="35000" dir="5400000" sy="-100000" algn="bl" rotWithShape="0"/>
          </a:effectLst>
        </p:grpSpPr>
        <p:pic>
          <p:nvPicPr>
            <p:cNvPr id="55" name="그림 54" descr="버튼2-11 cop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3983" y="1576466"/>
              <a:ext cx="1460992" cy="1476000"/>
            </a:xfrm>
            <a:prstGeom prst="rect">
              <a:avLst/>
            </a:prstGeom>
          </p:spPr>
        </p:pic>
        <p:sp>
          <p:nvSpPr>
            <p:cNvPr id="56" name="타원 55"/>
            <p:cNvSpPr/>
            <p:nvPr/>
          </p:nvSpPr>
          <p:spPr>
            <a:xfrm>
              <a:off x="3771668" y="1588610"/>
              <a:ext cx="1476000" cy="1476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1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/>
              </a:solidFill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plastic">
              <a:bevelT w="8255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 dirty="0">
                <a:solidFill>
                  <a:srgbClr val="2A2718"/>
                </a:solidFill>
              </a:endParaRPr>
            </a:p>
          </p:txBody>
        </p:sp>
      </p:grp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084960" y="4081264"/>
            <a:ext cx="47609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kumimoji="0" lang="ko-KR" altLang="en-US" sz="1600" dirty="0" err="1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수학ㆍ통계학의</a:t>
            </a:r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 기초를 확립하여 경영학</a:t>
            </a:r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회계학</a:t>
            </a:r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컴퓨터공학</a:t>
            </a:r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1600" dirty="0" err="1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생명과학등</a:t>
            </a:r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 다양한 분야를 복수전공하는 </a:t>
            </a:r>
            <a:endParaRPr kumimoji="0" lang="en-US" altLang="ko-KR" sz="1600" dirty="0" smtClean="0">
              <a:ln w="12700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유능한 인재를 양성한다</a:t>
            </a:r>
            <a:r>
              <a:rPr kumimoji="0" lang="en-US" altLang="ko-KR" sz="1600" dirty="0" smtClean="0">
                <a:ln w="12700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nimBg="1"/>
      <p:bldP spid="35" grpId="0"/>
      <p:bldP spid="41" grpId="0"/>
      <p:bldP spid="48" grpId="0"/>
      <p:bldP spid="50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>
            <a:spLocks noGrp="1"/>
          </p:cNvSpPr>
          <p:nvPr>
            <p:ph type="title"/>
          </p:nvPr>
        </p:nvSpPr>
        <p:spPr>
          <a:xfrm>
            <a:off x="1057275" y="536575"/>
            <a:ext cx="7788275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Ⅱ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학부 취업 정책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425450" y="1235075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395536" y="1988840"/>
            <a:ext cx="8280920" cy="3528392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sp>
        <p:nvSpPr>
          <p:cNvPr id="51" name="TextBox 35"/>
          <p:cNvSpPr txBox="1">
            <a:spLocks noChangeArrowheads="1"/>
          </p:cNvSpPr>
          <p:nvPr/>
        </p:nvSpPr>
        <p:spPr bwMode="auto">
          <a:xfrm>
            <a:off x="683568" y="2852936"/>
            <a:ext cx="777686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ko-KR" altLang="en-US" sz="28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사회 환경 및 교육환경의 급격한 변화의 </a:t>
            </a:r>
            <a:r>
              <a:rPr kumimoji="0" lang="en-US" altLang="ko-KR" sz="28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21</a:t>
            </a:r>
            <a:r>
              <a:rPr kumimoji="0" lang="ko-KR" altLang="en-US" sz="28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세기에 대비하기 위한 자구 노력과 경쟁력 강화를 통하여 학부 발전을 도모하고자 한다</a:t>
            </a:r>
            <a:r>
              <a:rPr kumimoji="0" lang="en-US" altLang="ko-KR" sz="28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14"/>
          <p:cNvSpPr txBox="1">
            <a:spLocks noChangeArrowheads="1"/>
          </p:cNvSpPr>
          <p:nvPr/>
        </p:nvSpPr>
        <p:spPr bwMode="auto">
          <a:xfrm>
            <a:off x="4430713" y="4094163"/>
            <a:ext cx="1370012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24"/>
          <p:cNvGrpSpPr>
            <a:grpSpLocks/>
          </p:cNvGrpSpPr>
          <p:nvPr/>
        </p:nvGrpSpPr>
        <p:grpSpPr bwMode="auto">
          <a:xfrm>
            <a:off x="419846" y="2065040"/>
            <a:ext cx="1238250" cy="1263650"/>
            <a:chOff x="4985311" y="1647738"/>
            <a:chExt cx="1242312" cy="1267720"/>
          </a:xfrm>
        </p:grpSpPr>
        <p:sp>
          <p:nvSpPr>
            <p:cNvPr id="17" name="Oval 3"/>
            <p:cNvSpPr>
              <a:spLocks noChangeArrowheads="1"/>
            </p:cNvSpPr>
            <p:nvPr/>
          </p:nvSpPr>
          <p:spPr bwMode="auto">
            <a:xfrm>
              <a:off x="4985311" y="1647738"/>
              <a:ext cx="1242312" cy="126772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Oval 4"/>
            <p:cNvSpPr>
              <a:spLocks noChangeArrowheads="1"/>
            </p:cNvSpPr>
            <p:nvPr/>
          </p:nvSpPr>
          <p:spPr bwMode="auto">
            <a:xfrm>
              <a:off x="5136619" y="1689146"/>
              <a:ext cx="930141" cy="781973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71000"/>
                  </a:schemeClr>
                </a:gs>
                <a:gs pos="78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Oval 4"/>
            <p:cNvSpPr>
              <a:spLocks noChangeArrowheads="1"/>
            </p:cNvSpPr>
            <p:nvPr/>
          </p:nvSpPr>
          <p:spPr bwMode="auto">
            <a:xfrm flipV="1">
              <a:off x="5078627" y="2314302"/>
              <a:ext cx="1053110" cy="295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73000"/>
                  </a:schemeClr>
                </a:gs>
                <a:gs pos="100000">
                  <a:schemeClr val="bg1">
                    <a:gamma/>
                    <a:tint val="0"/>
                    <a:invGamma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Oval 4"/>
            <p:cNvSpPr>
              <a:spLocks noChangeArrowheads="1"/>
            </p:cNvSpPr>
            <p:nvPr/>
          </p:nvSpPr>
          <p:spPr bwMode="auto">
            <a:xfrm flipV="1">
              <a:off x="5082467" y="2047483"/>
              <a:ext cx="1046408" cy="81541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72000"/>
                  </a:schemeClr>
                </a:gs>
                <a:gs pos="54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25450" y="1336675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3" name="그룹 67"/>
          <p:cNvGrpSpPr>
            <a:grpSpLocks/>
          </p:cNvGrpSpPr>
          <p:nvPr/>
        </p:nvGrpSpPr>
        <p:grpSpPr bwMode="auto">
          <a:xfrm>
            <a:off x="1979836" y="1772815"/>
            <a:ext cx="6840000" cy="720254"/>
            <a:chOff x="171450" y="3587628"/>
            <a:chExt cx="2711450" cy="346397"/>
          </a:xfrm>
        </p:grpSpPr>
        <p:sp>
          <p:nvSpPr>
            <p:cNvPr id="27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34627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8" name="AutoShape 66"/>
            <p:cNvSpPr>
              <a:spLocks noChangeArrowheads="1"/>
            </p:cNvSpPr>
            <p:nvPr/>
          </p:nvSpPr>
          <p:spPr bwMode="auto">
            <a:xfrm>
              <a:off x="309312" y="3587628"/>
              <a:ext cx="2371671" cy="20776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123728" y="1700808"/>
            <a:ext cx="611636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첫째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교육의 내실화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실용교육 강화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컴퓨터를 활용한 수학 및</a:t>
            </a:r>
            <a:endParaRPr kumimoji="0" lang="en-US" altLang="ko-KR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 학습 </a:t>
            </a:r>
            <a:r>
              <a:rPr kumimoji="0" lang="ko-KR" altLang="en-US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지도법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교육</a:t>
            </a:r>
            <a:endParaRPr kumimoji="0" lang="en-US" altLang="ko-KR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911353" y="1671092"/>
            <a:ext cx="372739" cy="39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sz="24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32" name="도넛 31"/>
          <p:cNvSpPr/>
          <p:nvPr/>
        </p:nvSpPr>
        <p:spPr>
          <a:xfrm>
            <a:off x="35496" y="1628800"/>
            <a:ext cx="2019326" cy="2134468"/>
          </a:xfrm>
          <a:prstGeom prst="donut">
            <a:avLst>
              <a:gd name="adj" fmla="val 757"/>
            </a:avLst>
          </a:prstGeom>
          <a:noFill/>
          <a:ln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33" name="제목 1"/>
          <p:cNvSpPr>
            <a:spLocks noGrp="1"/>
          </p:cNvSpPr>
          <p:nvPr>
            <p:ph type="title"/>
          </p:nvPr>
        </p:nvSpPr>
        <p:spPr>
          <a:xfrm>
            <a:off x="1057275" y="536575"/>
            <a:ext cx="7788275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>
                <a:ln w="127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Ⅱ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학부 취업 정책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그룹 67"/>
          <p:cNvGrpSpPr>
            <a:grpSpLocks/>
          </p:cNvGrpSpPr>
          <p:nvPr/>
        </p:nvGrpSpPr>
        <p:grpSpPr bwMode="auto">
          <a:xfrm>
            <a:off x="1979836" y="2996952"/>
            <a:ext cx="6840000" cy="737016"/>
            <a:chOff x="171450" y="3575476"/>
            <a:chExt cx="2711450" cy="531625"/>
          </a:xfrm>
        </p:grpSpPr>
        <p:sp>
          <p:nvSpPr>
            <p:cNvPr id="35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6" name="AutoShape 66"/>
            <p:cNvSpPr>
              <a:spLocks noChangeArrowheads="1"/>
            </p:cNvSpPr>
            <p:nvPr/>
          </p:nvSpPr>
          <p:spPr bwMode="auto">
            <a:xfrm>
              <a:off x="309312" y="3575476"/>
              <a:ext cx="2371671" cy="3116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2051720" y="2996952"/>
            <a:ext cx="63492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둘째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신입생 위주의 수학의 기초적인 지식을 다지며 교직 이수를 </a:t>
            </a:r>
            <a:endParaRPr kumimoji="0" lang="en-US" altLang="ko-KR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위한 임용고사 특강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전문지식을 갖추어 졸업과 동시에 취업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kumimoji="0" lang="en-US" altLang="ko-KR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911353" y="3038996"/>
            <a:ext cx="372739" cy="39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sz="24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  <p:grpSp>
        <p:nvGrpSpPr>
          <p:cNvPr id="5" name="그룹 67"/>
          <p:cNvGrpSpPr>
            <a:grpSpLocks/>
          </p:cNvGrpSpPr>
          <p:nvPr/>
        </p:nvGrpSpPr>
        <p:grpSpPr bwMode="auto">
          <a:xfrm>
            <a:off x="1979836" y="4221087"/>
            <a:ext cx="6840000" cy="741208"/>
            <a:chOff x="171450" y="3572452"/>
            <a:chExt cx="2711450" cy="534649"/>
          </a:xfrm>
        </p:grpSpPr>
        <p:sp>
          <p:nvSpPr>
            <p:cNvPr id="43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" name="AutoShape 66"/>
            <p:cNvSpPr>
              <a:spLocks noChangeArrowheads="1"/>
            </p:cNvSpPr>
            <p:nvPr/>
          </p:nvSpPr>
          <p:spPr bwMode="auto">
            <a:xfrm>
              <a:off x="309312" y="3572452"/>
              <a:ext cx="2371671" cy="31161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123728" y="4221088"/>
            <a:ext cx="62857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셋째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본 </a:t>
            </a:r>
            <a:r>
              <a:rPr kumimoji="0" lang="ko-KR" altLang="en-US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학부안에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통계분석실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운영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품질경영기사와 사회조사</a:t>
            </a:r>
            <a:endParaRPr kumimoji="0" lang="en-US" altLang="ko-KR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분석사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등의 자격증 취득 지도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kumimoji="0" lang="en-US" altLang="ko-KR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052267" y="4360912"/>
            <a:ext cx="372739" cy="39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sz="24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  <p:grpSp>
        <p:nvGrpSpPr>
          <p:cNvPr id="6" name="그룹 67"/>
          <p:cNvGrpSpPr>
            <a:grpSpLocks/>
          </p:cNvGrpSpPr>
          <p:nvPr/>
        </p:nvGrpSpPr>
        <p:grpSpPr bwMode="auto">
          <a:xfrm>
            <a:off x="1979836" y="5453732"/>
            <a:ext cx="6840000" cy="720000"/>
            <a:chOff x="171450" y="3587750"/>
            <a:chExt cx="2711450" cy="519351"/>
          </a:xfrm>
        </p:grpSpPr>
        <p:sp>
          <p:nvSpPr>
            <p:cNvPr id="48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9" name="AutoShape 66"/>
            <p:cNvSpPr>
              <a:spLocks noChangeArrowheads="1"/>
            </p:cNvSpPr>
            <p:nvPr/>
          </p:nvSpPr>
          <p:spPr bwMode="auto">
            <a:xfrm>
              <a:off x="309312" y="3603624"/>
              <a:ext cx="2371671" cy="3116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2102644" y="5445224"/>
            <a:ext cx="62137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넷째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적극적 학습활동 활성화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방안으로 학술모임 구성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kumimoji="0" lang="en-US" altLang="ko-KR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51" grpId="0"/>
      <p:bldP spid="29" grpId="0"/>
      <p:bldP spid="31" grpId="0"/>
      <p:bldP spid="33" grpId="0"/>
      <p:bldP spid="37" grpId="0"/>
      <p:bldP spid="38" grpId="0"/>
      <p:bldP spid="45" grpId="0"/>
      <p:bldP spid="46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25450" y="1235075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3" name="제목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336704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Ⅲ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. 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학부 취업 지도 전략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11560" y="1713632"/>
            <a:ext cx="8064896" cy="207540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539552" y="1527200"/>
            <a:ext cx="2664296" cy="474464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1003102" y="1517705"/>
            <a:ext cx="176530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ko-KR" altLang="en-US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지 도 전 </a:t>
            </a:r>
            <a:r>
              <a:rPr kumimoji="0" lang="ko-KR" altLang="en-US" sz="3200" baseline="-60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611560" y="2060848"/>
            <a:ext cx="79928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기초적인 대학수학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통계교육을 위한 기본적인 교과과정을 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1,2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학년에 배정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순수 수학과 더불어 컴퓨터를 이용한 수학과 정보통계학의 교육의 다양성</a:t>
            </a: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수학 분야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해석학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대수학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위상수학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기하학</a:t>
            </a: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정보통계 분야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확률론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수리통계학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회귀분석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표본조사론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실험계획법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품질관리</a:t>
            </a: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25252" y="3789040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11560" y="4149080"/>
            <a:ext cx="8065094" cy="25202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-1908720" y="-972108"/>
            <a:ext cx="806489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683568" y="4149080"/>
            <a:ext cx="799288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학부 안의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통계분석실에서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교수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연구원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기업체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일반인을 위한 통계 교육 및 분석</a:t>
            </a: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등의 업무를 지원하고 있어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학부생들이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실습할 기회가 많다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400" baseline="-6000" dirty="0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기사자격증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준비반에서는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사회조사분석사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품질경영기사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정보처리기사 등을 위해 그룹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스터디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및 최신 정보를 공유하고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sz="2400" baseline="-6000" dirty="0" err="1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매학기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기사시험 대비 특별 강좌를 개설하여 합격자를 배출하고 있다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 (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기업체 자격증 설문조사 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--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 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품질경영기사가 전체 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kumimoji="0" lang="ko-KR" altLang="en-US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위</a:t>
            </a:r>
            <a:r>
              <a:rPr kumimoji="0" lang="en-US" altLang="ko-KR" sz="24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kumimoji="0" lang="en-US" altLang="ko-KR" sz="2400" baseline="-6000" dirty="0" err="1" smtClean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33" grpId="0"/>
      <p:bldP spid="42" grpId="0"/>
      <p:bldP spid="47" grpId="0"/>
      <p:bldP spid="51" grpId="0"/>
      <p:bldP spid="57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Box 14"/>
          <p:cNvSpPr txBox="1">
            <a:spLocks noChangeArrowheads="1"/>
          </p:cNvSpPr>
          <p:nvPr/>
        </p:nvSpPr>
        <p:spPr bwMode="auto">
          <a:xfrm>
            <a:off x="4430713" y="3645024"/>
            <a:ext cx="1370012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24"/>
          <p:cNvGrpSpPr>
            <a:grpSpLocks/>
          </p:cNvGrpSpPr>
          <p:nvPr/>
        </p:nvGrpSpPr>
        <p:grpSpPr bwMode="auto">
          <a:xfrm>
            <a:off x="419846" y="2065040"/>
            <a:ext cx="1238250" cy="1263650"/>
            <a:chOff x="4985311" y="1647738"/>
            <a:chExt cx="1242312" cy="1267720"/>
          </a:xfrm>
        </p:grpSpPr>
        <p:sp>
          <p:nvSpPr>
            <p:cNvPr id="17" name="Oval 3"/>
            <p:cNvSpPr>
              <a:spLocks noChangeArrowheads="1"/>
            </p:cNvSpPr>
            <p:nvPr/>
          </p:nvSpPr>
          <p:spPr bwMode="auto">
            <a:xfrm>
              <a:off x="4985311" y="1647738"/>
              <a:ext cx="1242312" cy="126772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Oval 4"/>
            <p:cNvSpPr>
              <a:spLocks noChangeArrowheads="1"/>
            </p:cNvSpPr>
            <p:nvPr/>
          </p:nvSpPr>
          <p:spPr bwMode="auto">
            <a:xfrm>
              <a:off x="5136619" y="1689146"/>
              <a:ext cx="930141" cy="781973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71000"/>
                  </a:schemeClr>
                </a:gs>
                <a:gs pos="78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Oval 4"/>
            <p:cNvSpPr>
              <a:spLocks noChangeArrowheads="1"/>
            </p:cNvSpPr>
            <p:nvPr/>
          </p:nvSpPr>
          <p:spPr bwMode="auto">
            <a:xfrm flipV="1">
              <a:off x="5078627" y="2314302"/>
              <a:ext cx="1053110" cy="295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73000"/>
                  </a:schemeClr>
                </a:gs>
                <a:gs pos="100000">
                  <a:schemeClr val="bg1">
                    <a:gamma/>
                    <a:tint val="0"/>
                    <a:invGamma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Oval 4"/>
            <p:cNvSpPr>
              <a:spLocks noChangeArrowheads="1"/>
            </p:cNvSpPr>
            <p:nvPr/>
          </p:nvSpPr>
          <p:spPr bwMode="auto">
            <a:xfrm flipV="1">
              <a:off x="5082467" y="2047483"/>
              <a:ext cx="1046408" cy="81541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72000"/>
                  </a:schemeClr>
                </a:gs>
                <a:gs pos="54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25450" y="1336675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3" name="그룹 67"/>
          <p:cNvGrpSpPr>
            <a:grpSpLocks/>
          </p:cNvGrpSpPr>
          <p:nvPr/>
        </p:nvGrpSpPr>
        <p:grpSpPr bwMode="auto">
          <a:xfrm>
            <a:off x="1979836" y="1772815"/>
            <a:ext cx="6840000" cy="720254"/>
            <a:chOff x="171450" y="3587628"/>
            <a:chExt cx="2711450" cy="346397"/>
          </a:xfrm>
        </p:grpSpPr>
        <p:sp>
          <p:nvSpPr>
            <p:cNvPr id="27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34627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8" name="AutoShape 66"/>
            <p:cNvSpPr>
              <a:spLocks noChangeArrowheads="1"/>
            </p:cNvSpPr>
            <p:nvPr/>
          </p:nvSpPr>
          <p:spPr bwMode="auto">
            <a:xfrm>
              <a:off x="309312" y="3587628"/>
              <a:ext cx="2371671" cy="20776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123728" y="1700808"/>
            <a:ext cx="611636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CAN :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정보전산연구회 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컴퓨터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kumimoji="0" lang="en-US" altLang="ko-KR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911353" y="1671092"/>
            <a:ext cx="372739" cy="39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sz="24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32" name="도넛 31"/>
          <p:cNvSpPr/>
          <p:nvPr/>
        </p:nvSpPr>
        <p:spPr>
          <a:xfrm>
            <a:off x="35496" y="1628800"/>
            <a:ext cx="2019326" cy="2134468"/>
          </a:xfrm>
          <a:prstGeom prst="donut">
            <a:avLst>
              <a:gd name="adj" fmla="val 757"/>
            </a:avLst>
          </a:prstGeom>
          <a:noFill/>
          <a:ln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33" name="제목 1"/>
          <p:cNvSpPr>
            <a:spLocks noGrp="1"/>
          </p:cNvSpPr>
          <p:nvPr>
            <p:ph type="title"/>
          </p:nvPr>
        </p:nvSpPr>
        <p:spPr>
          <a:xfrm>
            <a:off x="1057275" y="536575"/>
            <a:ext cx="7788275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Ⅲ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. 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학부 취업 지도 전략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그룹 67"/>
          <p:cNvGrpSpPr>
            <a:grpSpLocks/>
          </p:cNvGrpSpPr>
          <p:nvPr/>
        </p:nvGrpSpPr>
        <p:grpSpPr bwMode="auto">
          <a:xfrm>
            <a:off x="1979836" y="2780928"/>
            <a:ext cx="6840000" cy="737016"/>
            <a:chOff x="171450" y="3575476"/>
            <a:chExt cx="2711450" cy="531625"/>
          </a:xfrm>
        </p:grpSpPr>
        <p:sp>
          <p:nvSpPr>
            <p:cNvPr id="35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6" name="AutoShape 66"/>
            <p:cNvSpPr>
              <a:spLocks noChangeArrowheads="1"/>
            </p:cNvSpPr>
            <p:nvPr/>
          </p:nvSpPr>
          <p:spPr bwMode="auto">
            <a:xfrm>
              <a:off x="309312" y="3575476"/>
              <a:ext cx="2371671" cy="3116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2051720" y="2780928"/>
            <a:ext cx="63492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LUX : M.S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연구회 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전공 공부 및 자격증 취득</a:t>
            </a: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kumimoji="0" lang="en-US" altLang="ko-KR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911353" y="2822972"/>
            <a:ext cx="372739" cy="39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sz="24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  <p:grpSp>
        <p:nvGrpSpPr>
          <p:cNvPr id="5" name="그룹 67"/>
          <p:cNvGrpSpPr>
            <a:grpSpLocks/>
          </p:cNvGrpSpPr>
          <p:nvPr/>
        </p:nvGrpSpPr>
        <p:grpSpPr bwMode="auto">
          <a:xfrm>
            <a:off x="1979836" y="3771948"/>
            <a:ext cx="6840000" cy="741208"/>
            <a:chOff x="171450" y="3572452"/>
            <a:chExt cx="2711450" cy="534649"/>
          </a:xfrm>
        </p:grpSpPr>
        <p:sp>
          <p:nvSpPr>
            <p:cNvPr id="43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" name="AutoShape 66"/>
            <p:cNvSpPr>
              <a:spLocks noChangeArrowheads="1"/>
            </p:cNvSpPr>
            <p:nvPr/>
          </p:nvSpPr>
          <p:spPr bwMode="auto">
            <a:xfrm>
              <a:off x="309312" y="3572452"/>
              <a:ext cx="2371671" cy="31161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123728" y="3771949"/>
            <a:ext cx="62857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E.E.G :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영어실력 증진</a:t>
            </a:r>
            <a:endParaRPr kumimoji="0" lang="en-US" altLang="ko-KR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052267" y="3911773"/>
            <a:ext cx="372739" cy="39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sz="24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HY견명조" pitchFamily="18" charset="-127"/>
              <a:ea typeface="HY견명조" pitchFamily="18" charset="-127"/>
            </a:endParaRPr>
          </a:p>
        </p:txBody>
      </p:sp>
      <p:grpSp>
        <p:nvGrpSpPr>
          <p:cNvPr id="6" name="그룹 67"/>
          <p:cNvGrpSpPr>
            <a:grpSpLocks/>
          </p:cNvGrpSpPr>
          <p:nvPr/>
        </p:nvGrpSpPr>
        <p:grpSpPr bwMode="auto">
          <a:xfrm>
            <a:off x="1979836" y="4805660"/>
            <a:ext cx="6840000" cy="720000"/>
            <a:chOff x="171450" y="3587750"/>
            <a:chExt cx="2711450" cy="519351"/>
          </a:xfrm>
        </p:grpSpPr>
        <p:sp>
          <p:nvSpPr>
            <p:cNvPr id="48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9" name="AutoShape 66"/>
            <p:cNvSpPr>
              <a:spLocks noChangeArrowheads="1"/>
            </p:cNvSpPr>
            <p:nvPr/>
          </p:nvSpPr>
          <p:spPr bwMode="auto">
            <a:xfrm>
              <a:off x="309312" y="3603624"/>
              <a:ext cx="2371671" cy="3116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2102644" y="4797152"/>
            <a:ext cx="62137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TAS :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봉사</a:t>
            </a:r>
            <a:endParaRPr kumimoji="0" lang="en-US" altLang="ko-KR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95536" y="2348880"/>
            <a:ext cx="1296144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0">
              <a:spcBef>
                <a:spcPct val="50000"/>
              </a:spcBef>
            </a:pPr>
            <a:r>
              <a:rPr kumimoji="0" lang="ko-KR" altLang="en-US" sz="2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동아리</a:t>
            </a:r>
            <a:endParaRPr kumimoji="0" lang="en-US" altLang="ko-KR" sz="24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34" name="그룹 67"/>
          <p:cNvGrpSpPr>
            <a:grpSpLocks/>
          </p:cNvGrpSpPr>
          <p:nvPr/>
        </p:nvGrpSpPr>
        <p:grpSpPr bwMode="auto">
          <a:xfrm>
            <a:off x="1979712" y="5805264"/>
            <a:ext cx="6840000" cy="720000"/>
            <a:chOff x="171450" y="3587750"/>
            <a:chExt cx="2711450" cy="519351"/>
          </a:xfrm>
        </p:grpSpPr>
        <p:sp>
          <p:nvSpPr>
            <p:cNvPr id="39" name="AutoShape 68"/>
            <p:cNvSpPr>
              <a:spLocks noChangeArrowheads="1"/>
            </p:cNvSpPr>
            <p:nvPr/>
          </p:nvSpPr>
          <p:spPr bwMode="auto">
            <a:xfrm>
              <a:off x="171450" y="3587750"/>
              <a:ext cx="2711450" cy="51935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0" name="AutoShape 66"/>
            <p:cNvSpPr>
              <a:spLocks noChangeArrowheads="1"/>
            </p:cNvSpPr>
            <p:nvPr/>
          </p:nvSpPr>
          <p:spPr bwMode="auto">
            <a:xfrm>
              <a:off x="309312" y="3603624"/>
              <a:ext cx="2371671" cy="3116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102520" y="5796756"/>
            <a:ext cx="62137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K-Dream : </a:t>
            </a:r>
            <a:r>
              <a:rPr kumimoji="0" lang="ko-KR" altLang="en-US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축구</a:t>
            </a:r>
            <a:endParaRPr kumimoji="0" lang="en-US" altLang="ko-KR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0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51" grpId="0"/>
      <p:bldP spid="29" grpId="0"/>
      <p:bldP spid="31" grpId="0"/>
      <p:bldP spid="33" grpId="0"/>
      <p:bldP spid="37" grpId="0"/>
      <p:bldP spid="38" grpId="0"/>
      <p:bldP spid="45" grpId="0"/>
      <p:bldP spid="46" grpId="0"/>
      <p:bldP spid="50" grpId="0"/>
      <p:bldP spid="3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25450" y="1235075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3" name="제목 1"/>
          <p:cNvSpPr>
            <a:spLocks noGrp="1"/>
          </p:cNvSpPr>
          <p:nvPr>
            <p:ph type="title"/>
          </p:nvPr>
        </p:nvSpPr>
        <p:spPr>
          <a:xfrm>
            <a:off x="1057275" y="536575"/>
            <a:ext cx="7788275" cy="715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Ⅲ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. 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itchFamily="18" charset="-127"/>
                <a:ea typeface="HY견명조" pitchFamily="18" charset="-127"/>
              </a:rPr>
              <a:t>학부 취업 지도 전략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11560" y="1713632"/>
            <a:ext cx="8064896" cy="207540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2" name="그룹 133"/>
          <p:cNvGrpSpPr>
            <a:grpSpLocks/>
          </p:cNvGrpSpPr>
          <p:nvPr/>
        </p:nvGrpSpPr>
        <p:grpSpPr bwMode="auto">
          <a:xfrm>
            <a:off x="539552" y="1527200"/>
            <a:ext cx="1368152" cy="474464"/>
            <a:chOff x="3327400" y="3622675"/>
            <a:chExt cx="2711450" cy="519351"/>
          </a:xfrm>
        </p:grpSpPr>
        <p:sp>
          <p:nvSpPr>
            <p:cNvPr id="40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2" name="TextBox 190"/>
          <p:cNvSpPr txBox="1">
            <a:spLocks noChangeArrowheads="1"/>
          </p:cNvSpPr>
          <p:nvPr/>
        </p:nvSpPr>
        <p:spPr bwMode="auto">
          <a:xfrm>
            <a:off x="323528" y="1517705"/>
            <a:ext cx="176530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E.E.G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TextBox 35"/>
          <p:cNvSpPr txBox="1">
            <a:spLocks noChangeArrowheads="1"/>
          </p:cNvSpPr>
          <p:nvPr/>
        </p:nvSpPr>
        <p:spPr bwMode="auto">
          <a:xfrm>
            <a:off x="755576" y="2132856"/>
            <a:ext cx="78488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Effective English of Gathering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이라 칭하는 동아리로서 진실과 성실로 탐구에 전념하는 대학생으로서 세계화에 발맞추어 필요한 영어의 능률을 향상시키고 아울러 회원 상호간의 친목을 도모하고 인간관계를 형성하는 데 그 목적을 두고 있다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25252" y="3789040"/>
            <a:ext cx="3570486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lvl="8">
              <a:spcBef>
                <a:spcPts val="800"/>
              </a:spcBef>
              <a:defRPr/>
            </a:pPr>
            <a:endParaRPr kumimoji="0" lang="en-US" altLang="ko-KR" sz="1200" dirty="0">
              <a:solidFill>
                <a:schemeClr val="accent2">
                  <a:lumMod val="50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11362" y="4198627"/>
            <a:ext cx="8065094" cy="2275011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rgbClr val="CBCBCB"/>
              </a:gs>
              <a:gs pos="69000">
                <a:sysClr val="window" lastClr="FFFFFF"/>
              </a:gs>
            </a:gsLst>
            <a:lin ang="2700000" scaled="1"/>
            <a:tileRect/>
          </a:gradFill>
          <a:ln w="5715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 extrusionH="1778000" prstMaterial="metal">
            <a:bevelT/>
            <a:extrusionClr>
              <a:schemeClr val="bg1"/>
            </a:extrusionClr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>
              <a:solidFill>
                <a:srgbClr val="660066"/>
              </a:solidFill>
              <a:latin typeface="맑은 고딕"/>
              <a:ea typeface="맑은 고딕"/>
            </a:endParaRPr>
          </a:p>
        </p:txBody>
      </p:sp>
      <p:grpSp>
        <p:nvGrpSpPr>
          <p:cNvPr id="3" name="그룹 133"/>
          <p:cNvGrpSpPr>
            <a:grpSpLocks/>
          </p:cNvGrpSpPr>
          <p:nvPr/>
        </p:nvGrpSpPr>
        <p:grpSpPr bwMode="auto">
          <a:xfrm>
            <a:off x="539353" y="4012194"/>
            <a:ext cx="1371879" cy="479797"/>
            <a:chOff x="3327400" y="3622675"/>
            <a:chExt cx="2711450" cy="519351"/>
          </a:xfrm>
        </p:grpSpPr>
        <p:sp>
          <p:nvSpPr>
            <p:cNvPr id="54" name="AutoShape 68"/>
            <p:cNvSpPr>
              <a:spLocks noChangeArrowheads="1"/>
            </p:cNvSpPr>
            <p:nvPr/>
          </p:nvSpPr>
          <p:spPr bwMode="auto">
            <a:xfrm>
              <a:off x="3327400" y="3622675"/>
              <a:ext cx="2711450" cy="519351"/>
            </a:xfrm>
            <a:prstGeom prst="roundRect">
              <a:avLst>
                <a:gd name="adj" fmla="val 13320"/>
              </a:avLst>
            </a:pr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b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5" name="AutoShape 66"/>
            <p:cNvSpPr>
              <a:spLocks noChangeArrowheads="1"/>
            </p:cNvSpPr>
            <p:nvPr/>
          </p:nvSpPr>
          <p:spPr bwMode="auto">
            <a:xfrm>
              <a:off x="3346451" y="3638550"/>
              <a:ext cx="2648106" cy="234950"/>
            </a:xfrm>
            <a:prstGeom prst="roundRect">
              <a:avLst>
                <a:gd name="adj" fmla="val 9458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ko-KR" altLang="en-US" sz="16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56" name="TextBox 190"/>
          <p:cNvSpPr txBox="1">
            <a:spLocks noChangeArrowheads="1"/>
          </p:cNvSpPr>
          <p:nvPr/>
        </p:nvSpPr>
        <p:spPr bwMode="auto">
          <a:xfrm>
            <a:off x="467544" y="4005064"/>
            <a:ext cx="144016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kumimoji="0" lang="en-US" altLang="ko-KR" sz="3200" baseline="-6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TAS</a:t>
            </a:r>
            <a:endParaRPr kumimoji="0" lang="ko-KR" altLang="en-US" sz="3200" baseline="-6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7" name="TextBox 35"/>
          <p:cNvSpPr txBox="1">
            <a:spLocks noChangeArrowheads="1"/>
          </p:cNvSpPr>
          <p:nvPr/>
        </p:nvSpPr>
        <p:spPr bwMode="auto">
          <a:xfrm>
            <a:off x="899592" y="4859621"/>
            <a:ext cx="7469053" cy="1521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TAS</a:t>
            </a:r>
            <a:r>
              <a:rPr kumimoji="0" lang="ko-KR" altLang="en-US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인은 상호간의 자율적인 학생활동을 통해 학문과 인격을 겸비하고 봉사를 통하여 현대 대학생의 원만한 인간관계와 학교생활을 목적으로 전공수업과 봉사에 중점을 두고 있다</a:t>
            </a:r>
            <a:r>
              <a:rPr kumimoji="0" lang="en-US" altLang="ko-KR" sz="2800" baseline="-6000" dirty="0" smtClean="0">
                <a:solidFill>
                  <a:schemeClr val="accent2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33" grpId="0"/>
      <p:bldP spid="42" grpId="0"/>
      <p:bldP spid="47" grpId="0"/>
      <p:bldP spid="51" grpId="0"/>
      <p:bldP spid="56" grpId="0"/>
      <p:bldP spid="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슬라이드 1&quot;/&gt;&lt;property id=&quot;20307&quot; value=&quot;256&quot;/&gt;&lt;/object&gt;&lt;object type=&quot;3&quot; unique_id=&quot;10005&quot;&gt;&lt;property id=&quot;20148&quot; value=&quot;5&quot;/&gt;&lt;property id=&quot;20300&quot; value=&quot;슬라이드 2 - &amp;quot;발 표  순 서&amp;quot;&quot;/&gt;&lt;property id=&quot;20307&quot; value=&quot;258&quot;/&gt;&lt;/object&gt;&lt;object type=&quot;3&quot; unique_id=&quot;10006&quot;&gt;&lt;property id=&quot;20148&quot; value=&quot;5&quot;/&gt;&lt;property id=&quot;20300&quot; value=&quot;슬라이드 3 - &amp;quot;Ⅰ. 서  론&amp;quot;&quot;/&gt;&lt;property id=&quot;20307&quot; value=&quot;267&quot;/&gt;&lt;/object&gt;&lt;object type=&quot;3&quot; unique_id=&quot;10007&quot;&gt;&lt;property id=&quot;20148&quot; value=&quot;5&quot;/&gt;&lt;property id=&quot;20300&quot; value=&quot;슬라이드 4 - &amp;quot;Ⅰ. 서  론&amp;quot;&quot;/&gt;&lt;property id=&quot;20307&quot; value=&quot;263&quot;/&gt;&lt;/object&gt;&lt;object type=&quot;3&quot; unique_id=&quot;10008&quot;&gt;&lt;property id=&quot;20148&quot; value=&quot;5&quot;/&gt;&lt;property id=&quot;20300&quot; value=&quot;슬라이드 5 - &amp;quot;Ⅱ. 연구 방법&amp;quot;&quot;/&gt;&lt;property id=&quot;20307&quot; value=&quot;288&quot;/&gt;&lt;/object&gt;&lt;object type=&quot;3&quot; unique_id=&quot;10009&quot;&gt;&lt;property id=&quot;20148&quot; value=&quot;5&quot;/&gt;&lt;property id=&quot;20300&quot; value=&quot;슬라이드 6&quot;/&gt;&lt;property id=&quot;20307&quot; value=&quot;287&quot;/&gt;&lt;/object&gt;&lt;object type=&quot;3&quot; unique_id=&quot;10010&quot;&gt;&lt;property id=&quot;20148&quot; value=&quot;5&quot;/&gt;&lt;property id=&quot;20300&quot; value=&quot;슬라이드 7&quot;/&gt;&lt;property id=&quot;20307&quot; value=&quot;289&quot;/&gt;&lt;/object&gt;&lt;object type=&quot;3&quot; unique_id=&quot;10011&quot;&gt;&lt;property id=&quot;20148&quot; value=&quot;5&quot;/&gt;&lt;property id=&quot;20300&quot; value=&quot;슬라이드 8&quot;/&gt;&lt;property id=&quot;20307&quot; value=&quot;292&quot;/&gt;&lt;/object&gt;&lt;object type=&quot;3&quot; unique_id=&quot;10012&quot;&gt;&lt;property id=&quot;20148&quot; value=&quot;5&quot;/&gt;&lt;property id=&quot;20300&quot; value=&quot;슬라이드 9&quot;/&gt;&lt;property id=&quot;20307&quot; value=&quot;290&quot;/&gt;&lt;/object&gt;&lt;object type=&quot;3&quot; unique_id=&quot;10013&quot;&gt;&lt;property id=&quot;20148&quot; value=&quot;5&quot;/&gt;&lt;property id=&quot;20300&quot; value=&quot;슬라이드 10&quot;/&gt;&lt;property id=&quot;20307&quot; value=&quot;293&quot;/&gt;&lt;/object&gt;&lt;object type=&quot;3&quot; unique_id=&quot;10014&quot;&gt;&lt;property id=&quot;20148&quot; value=&quot;5&quot;/&gt;&lt;property id=&quot;20300&quot; value=&quot;슬라이드 11&quot;/&gt;&lt;property id=&quot;20307&quot; value=&quot;291&quot;/&gt;&lt;/object&gt;&lt;object type=&quot;3&quot; unique_id=&quot;10015&quot;&gt;&lt;property id=&quot;20148&quot; value=&quot;5&quot;/&gt;&lt;property id=&quot;20300&quot; value=&quot;슬라이드 12 - &amp;quot;Ⅲ. 향후 연구 계획&amp;quot;&quot;/&gt;&lt;property id=&quot;20307&quot; value=&quot;284&quot;/&gt;&lt;/object&gt;&lt;object type=&quot;3&quot; unique_id=&quot;10016&quot;&gt;&lt;property id=&quot;20148&quot; value=&quot;5&quot;/&gt;&lt;property id=&quot;20300&quot; value=&quot;슬라이드 13 - &amp;quot;Ⅳ. 참고 문헌&amp;quot;&quot;/&gt;&lt;property id=&quot;20307&quot; value=&quot;278&quot;/&gt;&lt;/object&gt;&lt;object type=&quot;3&quot; unique_id=&quot;10017&quot;&gt;&lt;property id=&quot;20148&quot; value=&quot;5&quot;/&gt;&lt;property id=&quot;20300&quot; value=&quot;슬라이드 14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1478</Words>
  <Application>Microsoft Office PowerPoint</Application>
  <PresentationFormat>화면 슬라이드 쇼(4:3)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22</vt:i4>
      </vt:variant>
    </vt:vector>
  </HeadingPairs>
  <TitlesOfParts>
    <vt:vector size="25" baseType="lpstr">
      <vt:lpstr>Office 테마</vt:lpstr>
      <vt:lpstr>디자인 사용자 지정</vt:lpstr>
      <vt:lpstr>2_디자인 사용자 지정</vt:lpstr>
      <vt:lpstr>슬라이드 1</vt:lpstr>
      <vt:lpstr>목            차</vt:lpstr>
      <vt:lpstr>슬라이드 3</vt:lpstr>
      <vt:lpstr>Ⅰ. 학부 취업 지도 목표</vt:lpstr>
      <vt:lpstr>Ⅱ. 학부 취업 정책</vt:lpstr>
      <vt:lpstr>Ⅱ. 학부 취업 정책</vt:lpstr>
      <vt:lpstr>Ⅲ.  학부 취업 지도 전략</vt:lpstr>
      <vt:lpstr>Ⅲ.  학부 취업 지도 전략</vt:lpstr>
      <vt:lpstr>Ⅲ.  학부 취업 지도 전략</vt:lpstr>
      <vt:lpstr>Ⅲ.  학부 취업 지도 전략</vt:lpstr>
      <vt:lpstr>Ⅳ. 주요 취업분야 진출 지도 방안</vt:lpstr>
      <vt:lpstr>슬라이드 12</vt:lpstr>
      <vt:lpstr>슬라이드 13</vt:lpstr>
      <vt:lpstr>슬라이드 14</vt:lpstr>
      <vt:lpstr>슬라이드 15</vt:lpstr>
      <vt:lpstr>Ⅴ. 취득 가능 자격증 및 유용성</vt:lpstr>
      <vt:lpstr>슬라이드 17</vt:lpstr>
      <vt:lpstr>슬라이드 18</vt:lpstr>
      <vt:lpstr>Ⅵ . 동문 사회 진출</vt:lpstr>
      <vt:lpstr>슬라이드 20</vt:lpstr>
      <vt:lpstr>슬라이드 21</vt:lpstr>
      <vt:lpstr>슬라이드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C216U</dc:creator>
  <cp:lastModifiedBy>NAME</cp:lastModifiedBy>
  <cp:revision>136</cp:revision>
  <dcterms:created xsi:type="dcterms:W3CDTF">2009-02-16T07:35:13Z</dcterms:created>
  <dcterms:modified xsi:type="dcterms:W3CDTF">2011-09-13T10:33:58Z</dcterms:modified>
</cp:coreProperties>
</file>