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4660"/>
  </p:normalViewPr>
  <p:slideViewPr>
    <p:cSldViewPr>
      <p:cViewPr varScale="1">
        <p:scale>
          <a:sx n="79" d="100"/>
          <a:sy n="79" d="100"/>
        </p:scale>
        <p:origin x="-325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89D4-1020-4253-8350-5757DFFD419F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0000-9AFA-436E-981E-F1CDDB7285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89D4-1020-4253-8350-5757DFFD419F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0000-9AFA-436E-981E-F1CDDB7285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89D4-1020-4253-8350-5757DFFD419F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0000-9AFA-436E-981E-F1CDDB7285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89D4-1020-4253-8350-5757DFFD419F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0000-9AFA-436E-981E-F1CDDB7285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89D4-1020-4253-8350-5757DFFD419F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0000-9AFA-436E-981E-F1CDDB7285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89D4-1020-4253-8350-5757DFFD419F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0000-9AFA-436E-981E-F1CDDB7285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89D4-1020-4253-8350-5757DFFD419F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0000-9AFA-436E-981E-F1CDDB7285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89D4-1020-4253-8350-5757DFFD419F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0000-9AFA-436E-981E-F1CDDB7285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89D4-1020-4253-8350-5757DFFD419F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0000-9AFA-436E-981E-F1CDDB7285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89D4-1020-4253-8350-5757DFFD419F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0000-9AFA-436E-981E-F1CDDB7285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89D4-1020-4253-8350-5757DFFD419F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0000-9AFA-436E-981E-F1CDDB7285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189D4-1020-4253-8350-5757DFFD419F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0000-9AFA-436E-981E-F1CDDB7285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w-keeper@naver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31640"/>
            <a:ext cx="685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3000" b="1" dirty="0">
              <a:latin typeface="HY궁서" pitchFamily="18" charset="-127"/>
              <a:ea typeface="HY궁서" pitchFamily="18" charset="-127"/>
            </a:endParaRPr>
          </a:p>
          <a:p>
            <a:r>
              <a:rPr lang="en-US" altLang="ko-KR" sz="4000" b="1" dirty="0" smtClean="0">
                <a:latin typeface="HY궁서" pitchFamily="18" charset="-127"/>
                <a:ea typeface="HY궁서" pitchFamily="18" charset="-127"/>
              </a:rPr>
              <a:t> 2017</a:t>
            </a:r>
            <a:r>
              <a:rPr lang="ko-KR" altLang="en-US" sz="4000" b="1" dirty="0" smtClean="0">
                <a:latin typeface="HY궁서" pitchFamily="18" charset="-127"/>
                <a:ea typeface="HY궁서" pitchFamily="18" charset="-127"/>
              </a:rPr>
              <a:t>년 </a:t>
            </a:r>
            <a:endParaRPr lang="en-US" altLang="ko-KR" sz="4000" b="1" dirty="0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z="5500" b="1" dirty="0" smtClean="0">
                <a:latin typeface="HY궁서" pitchFamily="18" charset="-127"/>
                <a:ea typeface="HY궁서" pitchFamily="18" charset="-127"/>
              </a:rPr>
              <a:t>수습</a:t>
            </a:r>
            <a:r>
              <a:rPr lang="en-US" altLang="ko-KR" sz="5500" b="1" dirty="0">
                <a:latin typeface="HY궁서" pitchFamily="18" charset="-127"/>
                <a:ea typeface="HY궁서" pitchFamily="18" charset="-127"/>
              </a:rPr>
              <a:t> </a:t>
            </a:r>
            <a:r>
              <a:rPr lang="ko-KR" altLang="en-US" sz="5500" b="1" dirty="0" smtClean="0">
                <a:latin typeface="HY궁서" pitchFamily="18" charset="-127"/>
                <a:ea typeface="HY궁서" pitchFamily="18" charset="-127"/>
              </a:rPr>
              <a:t>및 경력변호사 </a:t>
            </a:r>
            <a:endParaRPr lang="en-US" altLang="ko-KR" sz="5500" b="1" dirty="0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z="5500" b="1" dirty="0" smtClean="0">
                <a:latin typeface="HY궁서" pitchFamily="18" charset="-127"/>
                <a:ea typeface="HY궁서" pitchFamily="18" charset="-127"/>
              </a:rPr>
              <a:t>채용 공고</a:t>
            </a:r>
            <a:endParaRPr lang="ko-KR" altLang="en-US" sz="5500" b="1" dirty="0">
              <a:latin typeface="HY궁서" pitchFamily="18" charset="-127"/>
              <a:ea typeface="HY궁서" pitchFamily="18" charset="-127"/>
            </a:endParaRPr>
          </a:p>
        </p:txBody>
      </p:sp>
      <p:pic>
        <p:nvPicPr>
          <p:cNvPr id="5" name="그림 4" descr="banner--.jpg"/>
          <p:cNvPicPr>
            <a:picLocks noChangeAspect="1"/>
          </p:cNvPicPr>
          <p:nvPr/>
        </p:nvPicPr>
        <p:blipFill>
          <a:blip r:embed="rId3" cstate="print"/>
          <a:srcRect l="11686"/>
          <a:stretch>
            <a:fillRect/>
          </a:stretch>
        </p:blipFill>
        <p:spPr>
          <a:xfrm>
            <a:off x="0" y="216024"/>
            <a:ext cx="1969745" cy="8995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58790" y="6228184"/>
            <a:ext cx="403244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저희 종합법률사무소 공정은</a:t>
            </a:r>
            <a:endParaRPr lang="en-US" altLang="ko-KR" sz="1500" b="1" dirty="0" smtClean="0">
              <a:solidFill>
                <a:schemeClr val="bg1"/>
              </a:solidFill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민</a:t>
            </a:r>
            <a:r>
              <a:rPr lang="en-US" altLang="ko-KR" sz="1500" b="1" dirty="0" smtClean="0">
                <a:solidFill>
                  <a:schemeClr val="bg1"/>
                </a:solidFill>
                <a:latin typeface="+mn-ea"/>
              </a:rPr>
              <a:t>·</a:t>
            </a:r>
            <a:r>
              <a:rPr lang="ko-KR" altLang="en-US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형사 등 일반 법률 분쟁 건은 </a:t>
            </a:r>
            <a:endParaRPr lang="en-US" altLang="ko-KR" sz="1500" b="1" dirty="0" smtClean="0">
              <a:solidFill>
                <a:schemeClr val="bg1"/>
              </a:solidFill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물론</a:t>
            </a:r>
            <a:r>
              <a:rPr lang="en-US" altLang="ko-KR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,</a:t>
            </a:r>
            <a:r>
              <a:rPr lang="ko-KR" altLang="en-US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 공정거래</a:t>
            </a:r>
            <a:r>
              <a:rPr lang="en-US" altLang="ko-KR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금융</a:t>
            </a:r>
            <a:r>
              <a:rPr lang="en-US" altLang="ko-KR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보험</a:t>
            </a:r>
            <a:r>
              <a:rPr lang="en-US" altLang="ko-KR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경매 등</a:t>
            </a:r>
            <a:endParaRPr lang="en-US" altLang="ko-KR" sz="1500" b="1" dirty="0" smtClean="0">
              <a:solidFill>
                <a:schemeClr val="bg1"/>
              </a:solidFill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특화 영역에서 경제적 약자의 파트너가 </a:t>
            </a:r>
            <a:endParaRPr lang="en-US" altLang="ko-KR" sz="1500" b="1" dirty="0" smtClean="0">
              <a:solidFill>
                <a:schemeClr val="bg1"/>
              </a:solidFill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되고자 설립되었습니다</a:t>
            </a:r>
            <a:r>
              <a:rPr lang="en-US" altLang="ko-KR" sz="15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. </a:t>
            </a:r>
          </a:p>
          <a:p>
            <a:endParaRPr lang="en-US" altLang="ko-KR" sz="1300" b="1" dirty="0" smtClean="0">
              <a:solidFill>
                <a:schemeClr val="bg1"/>
              </a:solidFill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z="13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홈페이지 주소 </a:t>
            </a:r>
            <a:r>
              <a:rPr lang="en-US" altLang="ko-KR" sz="13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: www.</a:t>
            </a:r>
            <a:r>
              <a:rPr lang="ko-KR" altLang="en-US" sz="13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공정</a:t>
            </a:r>
            <a:r>
              <a:rPr lang="en-US" altLang="ko-KR" sz="1300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.com</a:t>
            </a:r>
            <a:endParaRPr lang="ko-KR" altLang="en-US" sz="1300" b="1" dirty="0">
              <a:solidFill>
                <a:schemeClr val="bg1"/>
              </a:solidFill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0" y="971600"/>
            <a:ext cx="6858000" cy="817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0" y="216024"/>
            <a:ext cx="6858000" cy="9716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 descr="banner--.jpg"/>
          <p:cNvPicPr>
            <a:picLocks noChangeAspect="1"/>
          </p:cNvPicPr>
          <p:nvPr/>
        </p:nvPicPr>
        <p:blipFill>
          <a:blip r:embed="rId2" cstate="print"/>
          <a:srcRect l="11686"/>
          <a:stretch>
            <a:fillRect/>
          </a:stretch>
        </p:blipFill>
        <p:spPr>
          <a:xfrm>
            <a:off x="11575" y="314511"/>
            <a:ext cx="1833249" cy="8372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2856" y="308625"/>
            <a:ext cx="446449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latin typeface="HY궁서" pitchFamily="18" charset="-127"/>
                <a:ea typeface="HY궁서" pitchFamily="18" charset="-127"/>
              </a:rPr>
              <a:t>2017</a:t>
            </a:r>
            <a:r>
              <a:rPr lang="ko-KR" altLang="en-US" sz="2500" b="1" dirty="0" smtClean="0">
                <a:latin typeface="HY궁서" pitchFamily="18" charset="-127"/>
                <a:ea typeface="HY궁서" pitchFamily="18" charset="-127"/>
              </a:rPr>
              <a:t>년 </a:t>
            </a:r>
            <a:endParaRPr lang="en-US" altLang="ko-KR" sz="2500" b="1" dirty="0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z="2500" b="1" dirty="0" smtClean="0">
                <a:latin typeface="HY궁서" pitchFamily="18" charset="-127"/>
                <a:ea typeface="HY궁서" pitchFamily="18" charset="-127"/>
              </a:rPr>
              <a:t>수습 및 경력변호사 채용 공고</a:t>
            </a:r>
            <a:endParaRPr lang="ko-KR" altLang="en-US" sz="2500" dirty="0">
              <a:latin typeface="HY궁서" pitchFamily="18" charset="-127"/>
              <a:ea typeface="HY궁서" pitchFamily="18" charset="-127"/>
            </a:endParaRPr>
          </a:p>
        </p:txBody>
      </p:sp>
      <p:sp>
        <p:nvSpPr>
          <p:cNvPr id="8" name="오각형 7"/>
          <p:cNvSpPr/>
          <p:nvPr/>
        </p:nvSpPr>
        <p:spPr>
          <a:xfrm>
            <a:off x="188640" y="1491068"/>
            <a:ext cx="288032" cy="360040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672" y="1479493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j-ea"/>
                <a:ea typeface="+mj-ea"/>
              </a:rPr>
              <a:t>근무조건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188640" y="3302779"/>
            <a:ext cx="288032" cy="360040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6672" y="329120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n-ea"/>
              </a:rPr>
              <a:t>지원자격</a:t>
            </a:r>
            <a:endParaRPr lang="ko-KR" altLang="en-US" b="1" dirty="0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80" y="3662819"/>
            <a:ext cx="5400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 smtClean="0">
                <a:latin typeface="+mn-ea"/>
              </a:rPr>
              <a:t>- </a:t>
            </a:r>
            <a:r>
              <a:rPr lang="ko-KR" altLang="en-US" sz="1500" dirty="0" smtClean="0">
                <a:latin typeface="+mn-ea"/>
              </a:rPr>
              <a:t>모집인원 </a:t>
            </a:r>
            <a:r>
              <a:rPr lang="en-US" altLang="ko-KR" sz="1500" dirty="0" smtClean="0">
                <a:latin typeface="+mn-ea"/>
              </a:rPr>
              <a:t>: 3</a:t>
            </a:r>
            <a:r>
              <a:rPr lang="ko-KR" altLang="en-US" sz="1500" dirty="0" smtClean="0">
                <a:latin typeface="+mn-ea"/>
              </a:rPr>
              <a:t>명</a:t>
            </a:r>
          </a:p>
          <a:p>
            <a:r>
              <a:rPr lang="en-US" altLang="ko-KR" sz="1500" dirty="0" smtClean="0">
                <a:latin typeface="+mn-ea"/>
              </a:rPr>
              <a:t>- </a:t>
            </a:r>
            <a:r>
              <a:rPr lang="ko-KR" altLang="en-US" sz="1500" dirty="0" smtClean="0">
                <a:latin typeface="+mn-ea"/>
              </a:rPr>
              <a:t>자격조건 </a:t>
            </a:r>
            <a:r>
              <a:rPr lang="en-US" altLang="ko-KR" sz="1500" dirty="0" smtClean="0">
                <a:latin typeface="+mn-ea"/>
              </a:rPr>
              <a:t>: 2017</a:t>
            </a:r>
            <a:r>
              <a:rPr lang="ko-KR" altLang="en-US" sz="1500" dirty="0" smtClean="0">
                <a:latin typeface="+mn-ea"/>
              </a:rPr>
              <a:t>년 </a:t>
            </a:r>
            <a:r>
              <a:rPr lang="en-US" altLang="ko-KR" sz="1500" dirty="0" smtClean="0">
                <a:latin typeface="+mn-ea"/>
              </a:rPr>
              <a:t>2</a:t>
            </a:r>
            <a:r>
              <a:rPr lang="ko-KR" altLang="en-US" sz="1500" dirty="0" smtClean="0">
                <a:latin typeface="+mn-ea"/>
              </a:rPr>
              <a:t>월 이전 법학전문대학원 졸업</a:t>
            </a:r>
            <a:r>
              <a:rPr lang="en-US" altLang="ko-KR" sz="1500" dirty="0" smtClean="0">
                <a:latin typeface="+mn-ea"/>
              </a:rPr>
              <a:t>(</a:t>
            </a:r>
            <a:r>
              <a:rPr lang="ko-KR" altLang="en-US" sz="1500" dirty="0" smtClean="0">
                <a:latin typeface="+mn-ea"/>
              </a:rPr>
              <a:t>예정</a:t>
            </a:r>
            <a:r>
              <a:rPr lang="en-US" altLang="ko-KR" sz="1500" dirty="0" smtClean="0">
                <a:latin typeface="+mn-ea"/>
              </a:rPr>
              <a:t>)</a:t>
            </a:r>
            <a:r>
              <a:rPr lang="ko-KR" altLang="en-US" sz="1500" dirty="0" smtClean="0">
                <a:latin typeface="+mn-ea"/>
              </a:rPr>
              <a:t>자</a:t>
            </a:r>
          </a:p>
          <a:p>
            <a:r>
              <a:rPr lang="en-US" altLang="ko-KR" sz="1400" b="1" dirty="0" smtClean="0">
                <a:latin typeface="+mn-ea"/>
              </a:rPr>
              <a:t>   ※ 2017. </a:t>
            </a:r>
            <a:r>
              <a:rPr lang="en-US" altLang="ko-KR" sz="1400" b="1" dirty="0">
                <a:latin typeface="+mn-ea"/>
              </a:rPr>
              <a:t>3</a:t>
            </a:r>
            <a:r>
              <a:rPr lang="ko-KR" altLang="en-US" sz="1400" b="1" dirty="0" smtClean="0">
                <a:latin typeface="+mn-ea"/>
              </a:rPr>
              <a:t>월 </a:t>
            </a:r>
            <a:r>
              <a:rPr lang="ko-KR" altLang="en-US" sz="1400" b="1" dirty="0" err="1" smtClean="0">
                <a:latin typeface="+mn-ea"/>
              </a:rPr>
              <a:t>채용시</a:t>
            </a:r>
            <a:r>
              <a:rPr lang="ko-KR" altLang="en-US" sz="1400" b="1" dirty="0" smtClean="0">
                <a:latin typeface="+mn-ea"/>
              </a:rPr>
              <a:t> 부터 </a:t>
            </a:r>
            <a:r>
              <a:rPr lang="ko-KR" altLang="en-US" sz="1400" b="1" dirty="0" smtClean="0">
                <a:latin typeface="+mn-ea"/>
              </a:rPr>
              <a:t>출근 가능 자</a:t>
            </a:r>
          </a:p>
        </p:txBody>
      </p:sp>
      <p:sp>
        <p:nvSpPr>
          <p:cNvPr id="14" name="오각형 13"/>
          <p:cNvSpPr/>
          <p:nvPr/>
        </p:nvSpPr>
        <p:spPr>
          <a:xfrm>
            <a:off x="188640" y="4879281"/>
            <a:ext cx="288032" cy="360040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76672" y="486770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전형절차</a:t>
            </a:r>
            <a:endParaRPr lang="ko-KR" altLang="en-US" b="1" dirty="0"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62036"/>
              </p:ext>
            </p:extLst>
          </p:nvPr>
        </p:nvGraphicFramePr>
        <p:xfrm>
          <a:off x="476672" y="2015716"/>
          <a:ext cx="6192687" cy="9001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64229"/>
                <a:gridCol w="2064229"/>
                <a:gridCol w="2064229"/>
              </a:tblGrid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채용형태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급여조건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근무요일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+mn-ea"/>
                          <a:ea typeface="+mn-ea"/>
                        </a:rPr>
                        <a:t>수습 및 경력변호사</a:t>
                      </a:r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+mn-ea"/>
                          <a:ea typeface="+mn-ea"/>
                        </a:rPr>
                        <a:t>사내규정에 따름 </a:t>
                      </a:r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+mn-ea"/>
                          <a:ea typeface="+mn-ea"/>
                        </a:rPr>
                        <a:t>주 </a:t>
                      </a:r>
                      <a:r>
                        <a:rPr lang="en-US" altLang="ko-KR" sz="1300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300" dirty="0" smtClean="0">
                          <a:latin typeface="+mn-ea"/>
                          <a:ea typeface="+mn-ea"/>
                        </a:rPr>
                        <a:t>일 근무</a:t>
                      </a:r>
                      <a:endParaRPr lang="en-US" altLang="ko-KR" sz="13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오각형 20"/>
          <p:cNvSpPr/>
          <p:nvPr/>
        </p:nvSpPr>
        <p:spPr>
          <a:xfrm>
            <a:off x="548680" y="5292080"/>
            <a:ext cx="1656184" cy="648072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 smtClean="0">
                <a:solidFill>
                  <a:schemeClr val="tx1"/>
                </a:solidFill>
                <a:latin typeface="+mn-ea"/>
              </a:rPr>
              <a:t>서류 접수</a:t>
            </a:r>
            <a:endParaRPr lang="ko-KR" altLang="en-US" sz="15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2" name="갈매기형 수장 21"/>
          <p:cNvSpPr/>
          <p:nvPr/>
        </p:nvSpPr>
        <p:spPr>
          <a:xfrm>
            <a:off x="2060848" y="5292080"/>
            <a:ext cx="1728192" cy="64807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 smtClean="0">
                <a:solidFill>
                  <a:schemeClr val="tx1"/>
                </a:solidFill>
                <a:latin typeface="+mn-ea"/>
              </a:rPr>
              <a:t>개별면접</a:t>
            </a:r>
            <a:endParaRPr lang="ko-KR" altLang="en-US" sz="15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" name="갈매기형 수장 22"/>
          <p:cNvSpPr/>
          <p:nvPr/>
        </p:nvSpPr>
        <p:spPr>
          <a:xfrm>
            <a:off x="3573016" y="5292080"/>
            <a:ext cx="1728192" cy="648072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 smtClean="0">
                <a:solidFill>
                  <a:schemeClr val="tx1"/>
                </a:solidFill>
                <a:latin typeface="+mn-ea"/>
              </a:rPr>
              <a:t>합격통보</a:t>
            </a:r>
            <a:endParaRPr lang="ko-KR" altLang="en-US" sz="15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4" name="오각형 23"/>
          <p:cNvSpPr/>
          <p:nvPr/>
        </p:nvSpPr>
        <p:spPr>
          <a:xfrm>
            <a:off x="188640" y="6491787"/>
            <a:ext cx="288032" cy="360040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6672" y="64802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n-ea"/>
              </a:rPr>
              <a:t>제출방법</a:t>
            </a:r>
            <a:endParaRPr lang="ko-KR" altLang="en-US" b="1" dirty="0">
              <a:latin typeface="+mn-ea"/>
            </a:endParaRPr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118446"/>
              </p:ext>
            </p:extLst>
          </p:nvPr>
        </p:nvGraphicFramePr>
        <p:xfrm>
          <a:off x="476672" y="6984268"/>
          <a:ext cx="6192687" cy="9001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64229"/>
                <a:gridCol w="2064229"/>
                <a:gridCol w="2064229"/>
              </a:tblGrid>
              <a:tr h="36004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3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제출서류</a:t>
                      </a:r>
                      <a:endParaRPr lang="ko-KR" altLang="en-US" sz="13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3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접수마감</a:t>
                      </a:r>
                      <a:endParaRPr lang="ko-KR" altLang="en-US" sz="13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300" kern="120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제출처</a:t>
                      </a:r>
                      <a:endParaRPr lang="ko-KR" altLang="en-US" sz="13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3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이력서</a:t>
                      </a:r>
                      <a:r>
                        <a:rPr lang="en-US" altLang="ko-KR" sz="13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3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자기소개서</a:t>
                      </a:r>
                      <a:endParaRPr lang="ko-KR" altLang="en-US" sz="13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3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서류접수 순서대로 면접예정이며</a:t>
                      </a:r>
                      <a:r>
                        <a:rPr lang="en-US" altLang="ko-KR" sz="13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300" kern="120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채용시</a:t>
                      </a:r>
                      <a:r>
                        <a:rPr lang="ko-KR" altLang="en-US" sz="13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종료</a:t>
                      </a:r>
                      <a:endParaRPr lang="ko-KR" altLang="en-US" sz="13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buFontTx/>
                        <a:buNone/>
                      </a:pPr>
                      <a:r>
                        <a:rPr lang="en-US" altLang="ko-KR" sz="13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  <a:hlinkClick r:id="rId3"/>
                        </a:rPr>
                        <a:t>hby1231@naver.com</a:t>
                      </a:r>
                      <a:r>
                        <a:rPr lang="ko-KR" altLang="en-US" sz="13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 </a:t>
                      </a:r>
                      <a:endParaRPr lang="en-US" altLang="ko-KR" sz="1300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13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연락처 </a:t>
                      </a:r>
                      <a:r>
                        <a:rPr lang="en-US" altLang="ko-KR" sz="13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02-598-6000</a:t>
                      </a:r>
                      <a:endParaRPr lang="ko-KR" altLang="en-US" sz="1300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shade val="30000"/>
                <a:satMod val="115000"/>
              </a:schemeClr>
            </a:gs>
            <a:gs pos="50000">
              <a:schemeClr val="bg1">
                <a:lumMod val="95000"/>
                <a:shade val="67500"/>
                <a:satMod val="115000"/>
              </a:schemeClr>
            </a:gs>
            <a:gs pos="100000">
              <a:schemeClr val="bg1">
                <a:lumMod val="95000"/>
                <a:shade val="100000"/>
                <a:satMod val="115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yad\Desktop\Untitled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5" y="517518"/>
            <a:ext cx="11886574" cy="16754027"/>
          </a:xfrm>
          <a:prstGeom prst="rect">
            <a:avLst/>
          </a:prstGeom>
          <a:noFill/>
        </p:spPr>
      </p:pic>
      <p:sp>
        <p:nvSpPr>
          <p:cNvPr id="11" name="이등변 삼각형 10"/>
          <p:cNvSpPr/>
          <p:nvPr/>
        </p:nvSpPr>
        <p:spPr>
          <a:xfrm rot="9187290">
            <a:off x="4427616" y="4976070"/>
            <a:ext cx="864096" cy="1266446"/>
          </a:xfrm>
          <a:prstGeom prst="triangle">
            <a:avLst>
              <a:gd name="adj" fmla="val 602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88640" y="2195736"/>
            <a:ext cx="6408712" cy="324036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47204" y="232315"/>
            <a:ext cx="446449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latin typeface="HY궁서" pitchFamily="18" charset="-127"/>
                <a:ea typeface="HY궁서" pitchFamily="18" charset="-127"/>
              </a:rPr>
              <a:t>2017</a:t>
            </a:r>
            <a:r>
              <a:rPr lang="ko-KR" altLang="en-US" sz="2500" b="1" dirty="0" smtClean="0">
                <a:latin typeface="HY궁서" pitchFamily="18" charset="-127"/>
                <a:ea typeface="HY궁서" pitchFamily="18" charset="-127"/>
              </a:rPr>
              <a:t>년 </a:t>
            </a:r>
            <a:endParaRPr lang="en-US" altLang="ko-KR" sz="2500" b="1" dirty="0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z="2500" b="1" dirty="0" smtClean="0">
                <a:latin typeface="HY궁서" pitchFamily="18" charset="-127"/>
                <a:ea typeface="HY궁서" pitchFamily="18" charset="-127"/>
              </a:rPr>
              <a:t>수습 및 경력변호사 채용 공고</a:t>
            </a:r>
            <a:endParaRPr lang="ko-KR" altLang="en-US" sz="2500" dirty="0">
              <a:latin typeface="HY궁서" pitchFamily="18" charset="-127"/>
              <a:ea typeface="HY궁서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648" y="2267744"/>
            <a:ext cx="6192688" cy="30008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>
                <a:latin typeface="+mn-ea"/>
              </a:rPr>
              <a:t> 부산지검 동부지청 검사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>
                <a:latin typeface="+mn-ea"/>
              </a:rPr>
              <a:t> 공정거래위원회 </a:t>
            </a:r>
            <a:r>
              <a:rPr lang="ko-KR" altLang="en-US" dirty="0" err="1">
                <a:latin typeface="+mn-ea"/>
              </a:rPr>
              <a:t>약관심사관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법무담당관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심판관리 총괄</a:t>
            </a:r>
            <a:endParaRPr lang="ko-KR" altLang="en-US" dirty="0" smtClean="0">
              <a:latin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>
                <a:latin typeface="+mn-ea"/>
              </a:rPr>
              <a:t> 김</a:t>
            </a:r>
            <a:r>
              <a:rPr lang="en-US" altLang="ko-KR" dirty="0">
                <a:latin typeface="+mn-ea"/>
              </a:rPr>
              <a:t>&amp;</a:t>
            </a:r>
            <a:r>
              <a:rPr lang="ko-KR" altLang="en-US" dirty="0">
                <a:latin typeface="+mn-ea"/>
              </a:rPr>
              <a:t>장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세종 변호사</a:t>
            </a:r>
            <a:endParaRPr lang="ko-KR" altLang="en-US" dirty="0" smtClean="0">
              <a:latin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>
                <a:latin typeface="+mn-ea"/>
              </a:rPr>
              <a:t> 동부그룹 </a:t>
            </a:r>
            <a:r>
              <a:rPr lang="ko-KR" altLang="en-US" dirty="0">
                <a:latin typeface="+mn-ea"/>
              </a:rPr>
              <a:t>법무팀장</a:t>
            </a:r>
            <a:endParaRPr lang="ko-KR" altLang="en-US" dirty="0" smtClean="0">
              <a:latin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>
                <a:latin typeface="+mn-ea"/>
              </a:rPr>
              <a:t> 동부화재 </a:t>
            </a:r>
            <a:r>
              <a:rPr lang="ko-KR" altLang="en-US" dirty="0">
                <a:latin typeface="+mn-ea"/>
              </a:rPr>
              <a:t>자동차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장기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>
                <a:latin typeface="+mn-ea"/>
              </a:rPr>
              <a:t>일반보상 본부장</a:t>
            </a:r>
            <a:endParaRPr lang="ko-KR" altLang="en-US" dirty="0" smtClean="0">
              <a:latin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>
                <a:latin typeface="+mn-ea"/>
              </a:rPr>
              <a:t> 現</a:t>
            </a:r>
            <a:r>
              <a:rPr lang="en-US" altLang="ko-KR" dirty="0" smtClean="0">
                <a:latin typeface="+mn-ea"/>
              </a:rPr>
              <a:t>) </a:t>
            </a:r>
            <a:r>
              <a:rPr lang="ko-KR" altLang="en-US" dirty="0" smtClean="0">
                <a:latin typeface="+mn-ea"/>
              </a:rPr>
              <a:t>서울중앙지법 조정위원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>
                <a:latin typeface="+mn-ea"/>
              </a:rPr>
              <a:t> 現</a:t>
            </a:r>
            <a:r>
              <a:rPr lang="en-US" altLang="ko-KR" dirty="0" smtClean="0">
                <a:latin typeface="+mn-ea"/>
              </a:rPr>
              <a:t>) </a:t>
            </a:r>
            <a:r>
              <a:rPr lang="ko-KR" altLang="en-US" dirty="0" smtClean="0">
                <a:latin typeface="+mn-ea"/>
              </a:rPr>
              <a:t>금융감독원 </a:t>
            </a:r>
            <a:r>
              <a:rPr lang="ko-KR" altLang="en-US" dirty="0">
                <a:latin typeface="+mn-ea"/>
              </a:rPr>
              <a:t>제재심의위원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분쟁조정 </a:t>
            </a:r>
            <a:r>
              <a:rPr lang="ko-KR" altLang="en-US" dirty="0" smtClean="0">
                <a:latin typeface="+mn-ea"/>
              </a:rPr>
              <a:t>전문위원</a:t>
            </a:r>
            <a:endParaRPr lang="ko-KR" altLang="en-US" dirty="0">
              <a:latin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88640" y="1763688"/>
            <a:ext cx="3240360" cy="5040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latin typeface="+mn-ea"/>
              </a:rPr>
              <a:t>대표변호사 황보 윤</a:t>
            </a:r>
            <a:r>
              <a:rPr lang="en-US" altLang="ko-KR" b="1" dirty="0" smtClean="0">
                <a:latin typeface="+mn-ea"/>
              </a:rPr>
              <a:t>(22</a:t>
            </a:r>
            <a:r>
              <a:rPr lang="ko-KR" altLang="en-US" b="1" dirty="0" smtClean="0">
                <a:latin typeface="+mn-ea"/>
              </a:rPr>
              <a:t>기</a:t>
            </a:r>
            <a:r>
              <a:rPr lang="en-US" altLang="ko-KR" b="1" dirty="0" smtClean="0">
                <a:latin typeface="+mn-ea"/>
              </a:rPr>
              <a:t>)</a:t>
            </a:r>
            <a:endParaRPr lang="ko-KR" altLang="en-US" b="1" dirty="0">
              <a:latin typeface="+mn-ea"/>
            </a:endParaRPr>
          </a:p>
        </p:txBody>
      </p:sp>
      <p:pic>
        <p:nvPicPr>
          <p:cNvPr id="10" name="그림 9" descr="banner--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8615"/>
            <a:ext cx="2075209" cy="837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172</Words>
  <Application>Microsoft Office PowerPoint</Application>
  <PresentationFormat>화면 슬라이드 쇼(4:3)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syad0043</dc:creator>
  <cp:lastModifiedBy>user009</cp:lastModifiedBy>
  <cp:revision>39</cp:revision>
  <dcterms:created xsi:type="dcterms:W3CDTF">2017-01-31T08:28:16Z</dcterms:created>
  <dcterms:modified xsi:type="dcterms:W3CDTF">2017-02-28T07:03:38Z</dcterms:modified>
</cp:coreProperties>
</file>