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966B-13F3-4938-A2B6-689EE08A6606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9E0D-98BF-4E84-8EA4-2949888199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517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966B-13F3-4938-A2B6-689EE08A6606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9E0D-98BF-4E84-8EA4-2949888199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2433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966B-13F3-4938-A2B6-689EE08A6606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9E0D-98BF-4E84-8EA4-2949888199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369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966B-13F3-4938-A2B6-689EE08A6606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9E0D-98BF-4E84-8EA4-2949888199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454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966B-13F3-4938-A2B6-689EE08A6606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9E0D-98BF-4E84-8EA4-2949888199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763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966B-13F3-4938-A2B6-689EE08A6606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9E0D-98BF-4E84-8EA4-2949888199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170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966B-13F3-4938-A2B6-689EE08A6606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9E0D-98BF-4E84-8EA4-2949888199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880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966B-13F3-4938-A2B6-689EE08A6606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9E0D-98BF-4E84-8EA4-2949888199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332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966B-13F3-4938-A2B6-689EE08A6606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9E0D-98BF-4E84-8EA4-2949888199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855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966B-13F3-4938-A2B6-689EE08A6606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9E0D-98BF-4E84-8EA4-2949888199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793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966B-13F3-4938-A2B6-689EE08A6606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9E0D-98BF-4E84-8EA4-2949888199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34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3966B-13F3-4938-A2B6-689EE08A6606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99E0D-98BF-4E84-8EA4-2949888199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697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59632" y="1340769"/>
            <a:ext cx="5904656" cy="1152128"/>
          </a:xfrm>
          <a:solidFill>
            <a:schemeClr val="accent6">
              <a:lumMod val="40000"/>
              <a:lumOff val="6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ko-KR" altLang="en-US" dirty="0" smtClean="0"/>
              <a:t>국가기술자격검정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sz="2400" dirty="0" smtClean="0">
                <a:solidFill>
                  <a:schemeClr val="tx1"/>
                </a:solidFill>
              </a:rPr>
              <a:t>강사</a:t>
            </a:r>
            <a:r>
              <a:rPr lang="en-US" altLang="ko-KR" sz="2400" dirty="0" smtClean="0">
                <a:solidFill>
                  <a:schemeClr val="tx1"/>
                </a:solidFill>
              </a:rPr>
              <a:t>: </a:t>
            </a:r>
            <a:r>
              <a:rPr lang="ko-KR" altLang="en-US" sz="2400" dirty="0" smtClean="0">
                <a:solidFill>
                  <a:schemeClr val="tx1"/>
                </a:solidFill>
              </a:rPr>
              <a:t>전라엔지니어링 기술사사무소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r>
              <a:rPr lang="ko-KR" altLang="en-US" sz="2400" dirty="0" smtClean="0">
                <a:solidFill>
                  <a:schemeClr val="tx1"/>
                </a:solidFill>
              </a:rPr>
              <a:t>대표</a:t>
            </a:r>
            <a:r>
              <a:rPr lang="en-US" altLang="ko-KR" sz="2400" dirty="0" smtClean="0">
                <a:solidFill>
                  <a:schemeClr val="tx1"/>
                </a:solidFill>
              </a:rPr>
              <a:t>/</a:t>
            </a:r>
            <a:r>
              <a:rPr lang="ko-KR" altLang="en-US" sz="2400" dirty="0" smtClean="0">
                <a:solidFill>
                  <a:schemeClr val="tx1"/>
                </a:solidFill>
              </a:rPr>
              <a:t>전기기술사 백 형 종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617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4840" cy="562074"/>
          </a:xfrm>
          <a:solidFill>
            <a:schemeClr val="bg2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ko-KR" altLang="en-US" sz="2800" dirty="0" err="1" smtClean="0"/>
              <a:t>취업시</a:t>
            </a:r>
            <a:r>
              <a:rPr lang="ko-KR" altLang="en-US" sz="2800" dirty="0" smtClean="0"/>
              <a:t> 자격취득자 혜택</a:t>
            </a:r>
            <a:endParaRPr lang="ko-KR" altLang="en-US" sz="28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014443"/>
              </p:ext>
            </p:extLst>
          </p:nvPr>
        </p:nvGraphicFramePr>
        <p:xfrm>
          <a:off x="179512" y="1052736"/>
          <a:ext cx="8784976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160240"/>
                <a:gridCol w="1800200"/>
                <a:gridCol w="1656184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직군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직무분야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채용계급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가산비율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비고</a:t>
                      </a:r>
                      <a:endParaRPr lang="ko-KR" altLang="en-US" dirty="0"/>
                    </a:p>
                  </a:txBody>
                  <a:tcPr/>
                </a:tc>
              </a:tr>
              <a:tr h="449848">
                <a:tc rowSpan="2"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공무원</a:t>
                      </a:r>
                      <a:endParaRPr lang="ko-KR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통신정보처리 분야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직무관련 분야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일반직</a:t>
                      </a:r>
                      <a:r>
                        <a:rPr lang="en-US" altLang="ko-KR" dirty="0" smtClean="0"/>
                        <a:t>6,7,8,9</a:t>
                      </a:r>
                      <a:r>
                        <a:rPr lang="ko-KR" altLang="en-US" dirty="0" smtClean="0"/>
                        <a:t>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+2%~+3%</a:t>
                      </a:r>
                      <a:endParaRPr lang="ko-KR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- 1</a:t>
                      </a:r>
                      <a:r>
                        <a:rPr lang="ko-KR" altLang="en-US" dirty="0" smtClean="0"/>
                        <a:t>개의 자격 적용</a:t>
                      </a:r>
                      <a:endParaRPr lang="en-US" altLang="ko-KR" dirty="0" smtClean="0"/>
                    </a:p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dirty="0" smtClean="0"/>
                        <a:t>- </a:t>
                      </a:r>
                      <a:r>
                        <a:rPr lang="ko-KR" altLang="en-US" dirty="0" smtClean="0"/>
                        <a:t>분야별 최고 </a:t>
                      </a:r>
                      <a:r>
                        <a:rPr lang="en-US" altLang="ko-KR" dirty="0" smtClean="0"/>
                        <a:t>8%</a:t>
                      </a:r>
                    </a:p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dirty="0" smtClean="0"/>
                        <a:t>    </a:t>
                      </a:r>
                      <a:r>
                        <a:rPr lang="ko-KR" altLang="en-US" dirty="0" smtClean="0"/>
                        <a:t>까지 중복 적용 </a:t>
                      </a:r>
                      <a:endParaRPr lang="ko-KR" altLang="en-US" dirty="0"/>
                    </a:p>
                  </a:txBody>
                  <a:tcPr/>
                </a:tc>
              </a:tr>
              <a:tr h="43904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기능직</a:t>
                      </a:r>
                      <a:r>
                        <a:rPr lang="en-US" altLang="ko-KR" dirty="0" smtClean="0"/>
                        <a:t>6,7,8,9</a:t>
                      </a:r>
                      <a:r>
                        <a:rPr lang="ko-KR" altLang="en-US" dirty="0" smtClean="0"/>
                        <a:t>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+3%~+5%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근로복지공단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직무관련 분야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일반직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기능직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기술직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+3%~+5%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대한주택공사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직무관련 분야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일반직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기능직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기술직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+3%~+5%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대한지적공사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직무관련 분야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일반직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기능직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기술직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+1%~+3%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한국산업인력공단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직무관련 분야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일반직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기능직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기술직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+3%~+7%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한국전력공사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직무관련 분야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기술직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산업기사</a:t>
                      </a:r>
                      <a:r>
                        <a:rPr lang="en-US" altLang="ko-KR" dirty="0" smtClean="0"/>
                        <a:t>+5</a:t>
                      </a:r>
                      <a:r>
                        <a:rPr lang="ko-KR" altLang="en-US" dirty="0" smtClean="0"/>
                        <a:t>점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기사    </a:t>
                      </a:r>
                      <a:r>
                        <a:rPr lang="en-US" altLang="ko-KR" dirty="0" smtClean="0"/>
                        <a:t>+10</a:t>
                      </a:r>
                      <a:r>
                        <a:rPr lang="ko-KR" altLang="en-US" dirty="0" smtClean="0"/>
                        <a:t>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개 까지 인정</a:t>
                      </a:r>
                      <a:endParaRPr lang="ko-KR" alt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한국토지공사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직무관련 분야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기술직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기사 필기</a:t>
                      </a:r>
                      <a:r>
                        <a:rPr lang="en-US" altLang="ko-KR" dirty="0" smtClean="0"/>
                        <a:t>+5%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108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58616" cy="562074"/>
          </a:xfrm>
          <a:solidFill>
            <a:schemeClr val="bg2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ko-KR" altLang="en-US" sz="2800" dirty="0" smtClean="0"/>
              <a:t>시험준비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052736"/>
            <a:ext cx="8784976" cy="561662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dirty="0" smtClean="0"/>
              <a:t>필기시험 </a:t>
            </a:r>
            <a:r>
              <a:rPr lang="en-US" altLang="ko-KR" dirty="0" smtClean="0"/>
              <a:t>: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과년도 </a:t>
            </a:r>
            <a:r>
              <a:rPr lang="ko-KR" altLang="en-US" dirty="0" smtClean="0"/>
              <a:t>문제집을 위주로 공부한다</a:t>
            </a:r>
            <a:r>
              <a:rPr lang="en-US" altLang="ko-KR" dirty="0" smtClean="0"/>
              <a:t>.(</a:t>
            </a:r>
            <a:r>
              <a:rPr lang="ko-KR" altLang="en-US" dirty="0" smtClean="0"/>
              <a:t>암기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실기시험 </a:t>
            </a:r>
            <a:r>
              <a:rPr lang="en-US" altLang="ko-KR" dirty="0" smtClean="0"/>
              <a:t>: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- </a:t>
            </a:r>
            <a:r>
              <a:rPr lang="ko-KR" altLang="en-US" dirty="0" smtClean="0"/>
              <a:t>과년도 문제집을 위주로 공부한다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- </a:t>
            </a:r>
            <a:r>
              <a:rPr lang="ko-KR" altLang="en-US" dirty="0" smtClean="0"/>
              <a:t>단답형</a:t>
            </a:r>
            <a:r>
              <a:rPr lang="en-US" altLang="ko-KR" dirty="0" smtClean="0"/>
              <a:t>, </a:t>
            </a:r>
            <a:r>
              <a:rPr lang="ko-KR" altLang="en-US" dirty="0" smtClean="0"/>
              <a:t>풀이 문제의 경우 문제의 의미를 </a:t>
            </a:r>
            <a:r>
              <a:rPr lang="ko-KR" altLang="en-US" dirty="0" smtClean="0"/>
              <a:t>기억하고 </a:t>
            </a:r>
            <a:r>
              <a:rPr lang="ko-KR" altLang="en-US" dirty="0" smtClean="0"/>
              <a:t>요약 </a:t>
            </a:r>
            <a:r>
              <a:rPr lang="ko-KR" altLang="en-US" dirty="0" smtClean="0"/>
              <a:t>정리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</a:t>
            </a:r>
            <a:r>
              <a:rPr lang="ko-KR" altLang="en-US" dirty="0" smtClean="0"/>
              <a:t>하면서 </a:t>
            </a:r>
            <a:r>
              <a:rPr lang="ko-KR" altLang="en-US" dirty="0" smtClean="0"/>
              <a:t>암기 한다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- </a:t>
            </a:r>
            <a:r>
              <a:rPr lang="ko-KR" altLang="en-US" dirty="0" smtClean="0"/>
              <a:t>일부 제작과제 과목은 과년도 </a:t>
            </a:r>
            <a:r>
              <a:rPr lang="ko-KR" altLang="en-US" dirty="0" smtClean="0"/>
              <a:t>문제집을 </a:t>
            </a:r>
            <a:r>
              <a:rPr lang="ko-KR" altLang="en-US" dirty="0" smtClean="0"/>
              <a:t>활용하여 반복 실습 한다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3. </a:t>
            </a:r>
            <a:r>
              <a:rPr lang="ko-KR" altLang="en-US" dirty="0" smtClean="0"/>
              <a:t>사전 준비와 </a:t>
            </a:r>
            <a:r>
              <a:rPr lang="ko-KR" altLang="en-US" dirty="0" smtClean="0"/>
              <a:t>각오 </a:t>
            </a:r>
            <a:r>
              <a:rPr lang="en-US" altLang="ko-KR" dirty="0" smtClean="0"/>
              <a:t>: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- </a:t>
            </a:r>
            <a:r>
              <a:rPr lang="ko-KR" altLang="en-US" dirty="0" smtClean="0"/>
              <a:t>시험공부 일정계획을 세우고 과년도 문제집 </a:t>
            </a:r>
            <a:r>
              <a:rPr lang="en-US" altLang="ko-KR" dirty="0" smtClean="0"/>
              <a:t>4</a:t>
            </a:r>
            <a:r>
              <a:rPr lang="ko-KR" altLang="en-US" dirty="0" smtClean="0"/>
              <a:t>회 정도 반복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 공부하는 것으로 계획을 세운다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- </a:t>
            </a:r>
            <a:r>
              <a:rPr lang="ko-KR" altLang="en-US" dirty="0" smtClean="0"/>
              <a:t>과년도 문제집을 집중하여 공부하지 않으면 점수를 얻을 수 없다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- </a:t>
            </a:r>
            <a:r>
              <a:rPr lang="ko-KR" altLang="en-US" dirty="0" smtClean="0"/>
              <a:t>일상 생활 행동과 습관을 </a:t>
            </a:r>
            <a:r>
              <a:rPr lang="ko-KR" altLang="en-US" dirty="0" smtClean="0"/>
              <a:t>바꾼다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4</a:t>
            </a:r>
            <a:r>
              <a:rPr lang="ko-KR" altLang="en-US" dirty="0" smtClean="0"/>
              <a:t>회 시험이 있으므로 </a:t>
            </a:r>
            <a:r>
              <a:rPr lang="en-US" altLang="ko-KR" dirty="0" smtClean="0"/>
              <a:t>2</a:t>
            </a:r>
            <a:r>
              <a:rPr lang="ko-KR" altLang="en-US" dirty="0" smtClean="0"/>
              <a:t>회</a:t>
            </a:r>
            <a:r>
              <a:rPr lang="en-US" altLang="ko-KR" dirty="0" smtClean="0"/>
              <a:t>~3</a:t>
            </a:r>
            <a:r>
              <a:rPr lang="ko-KR" altLang="en-US" dirty="0" smtClean="0"/>
              <a:t>회 차에 합격하도록 </a:t>
            </a:r>
            <a:r>
              <a:rPr lang="ko-KR" altLang="en-US" dirty="0" smtClean="0"/>
              <a:t>준비한다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3501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826768" cy="418058"/>
          </a:xfrm>
          <a:solidFill>
            <a:schemeClr val="bg2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ko-KR" altLang="en-US" sz="2800" dirty="0" smtClean="0"/>
              <a:t>응시자격 조건 체계</a:t>
            </a:r>
            <a:endParaRPr lang="ko-KR" altLang="en-US" sz="28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578374"/>
              </p:ext>
            </p:extLst>
          </p:nvPr>
        </p:nvGraphicFramePr>
        <p:xfrm>
          <a:off x="251520" y="1124744"/>
          <a:ext cx="4104456" cy="219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04456"/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기술사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15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</a:t>
                      </a:r>
                      <a:r>
                        <a:rPr lang="ko-KR" altLang="en-US" dirty="0" smtClean="0"/>
                        <a:t>기사취득 후 </a:t>
                      </a:r>
                      <a:r>
                        <a:rPr lang="en-US" altLang="ko-KR" dirty="0" smtClean="0"/>
                        <a:t>+ </a:t>
                      </a:r>
                      <a:r>
                        <a:rPr lang="ko-KR" altLang="en-US" dirty="0" smtClean="0"/>
                        <a:t>실무 </a:t>
                      </a:r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</a:tr>
              <a:tr h="2174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</a:t>
                      </a:r>
                      <a:r>
                        <a:rPr lang="ko-KR" altLang="en-US" dirty="0" smtClean="0"/>
                        <a:t>산업기사 취득 후 </a:t>
                      </a:r>
                      <a:r>
                        <a:rPr lang="en-US" altLang="ko-KR" dirty="0" smtClean="0"/>
                        <a:t>+ </a:t>
                      </a:r>
                      <a:r>
                        <a:rPr lang="ko-KR" altLang="en-US" dirty="0" smtClean="0"/>
                        <a:t>실무</a:t>
                      </a:r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</a:tr>
              <a:tr h="14325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</a:t>
                      </a:r>
                      <a:r>
                        <a:rPr lang="ko-KR" altLang="en-US" dirty="0" smtClean="0"/>
                        <a:t>기능사 취득 후 </a:t>
                      </a:r>
                      <a:r>
                        <a:rPr lang="en-US" altLang="ko-KR" dirty="0" smtClean="0"/>
                        <a:t>+ </a:t>
                      </a:r>
                      <a:r>
                        <a:rPr lang="ko-KR" altLang="en-US" dirty="0" smtClean="0"/>
                        <a:t>실무</a:t>
                      </a:r>
                      <a:r>
                        <a:rPr lang="en-US" altLang="ko-KR" dirty="0" smtClean="0"/>
                        <a:t>7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- 4</a:t>
                      </a:r>
                      <a:r>
                        <a:rPr lang="ko-KR" altLang="en-US" dirty="0" smtClean="0"/>
                        <a:t>년제 대졸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관련학과</a:t>
                      </a:r>
                      <a:r>
                        <a:rPr lang="en-US" altLang="ko-KR" dirty="0" smtClean="0"/>
                        <a:t>) + </a:t>
                      </a:r>
                      <a:r>
                        <a:rPr lang="ko-KR" altLang="en-US" dirty="0" smtClean="0"/>
                        <a:t>실무</a:t>
                      </a:r>
                      <a:r>
                        <a:rPr lang="en-US" altLang="ko-KR" dirty="0" smtClean="0"/>
                        <a:t>6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9012021"/>
              </p:ext>
            </p:extLst>
          </p:nvPr>
        </p:nvGraphicFramePr>
        <p:xfrm>
          <a:off x="179512" y="3573014"/>
          <a:ext cx="4176464" cy="26837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76464"/>
              </a:tblGrid>
              <a:tr h="28803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기사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63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</a:t>
                      </a:r>
                      <a:r>
                        <a:rPr lang="ko-KR" altLang="en-US" dirty="0" smtClean="0"/>
                        <a:t>산업기사 취득 후 </a:t>
                      </a:r>
                      <a:r>
                        <a:rPr lang="en-US" altLang="ko-KR" dirty="0" smtClean="0"/>
                        <a:t>+ </a:t>
                      </a:r>
                      <a:r>
                        <a:rPr lang="ko-KR" altLang="en-US" dirty="0" smtClean="0"/>
                        <a:t>실무 </a:t>
                      </a: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</a:tr>
              <a:tr h="3863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</a:t>
                      </a:r>
                      <a:r>
                        <a:rPr lang="ko-KR" altLang="en-US" dirty="0" smtClean="0"/>
                        <a:t>기능사 취득 후 </a:t>
                      </a:r>
                      <a:r>
                        <a:rPr lang="en-US" altLang="ko-KR" dirty="0" smtClean="0"/>
                        <a:t>+ </a:t>
                      </a:r>
                      <a:r>
                        <a:rPr lang="ko-KR" altLang="en-US" dirty="0" smtClean="0"/>
                        <a:t>실무 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</a:tr>
              <a:tr h="3863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</a:t>
                      </a:r>
                      <a:r>
                        <a:rPr lang="ko-KR" altLang="en-US" dirty="0" smtClean="0"/>
                        <a:t>대졸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관련학과</a:t>
                      </a:r>
                      <a:r>
                        <a:rPr lang="en-US" altLang="ko-KR" dirty="0" smtClean="0"/>
                        <a:t>) 4</a:t>
                      </a:r>
                      <a:r>
                        <a:rPr lang="ko-KR" altLang="en-US" dirty="0" smtClean="0"/>
                        <a:t>년 졸업예정자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63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- 2</a:t>
                      </a:r>
                      <a:r>
                        <a:rPr lang="ko-KR" altLang="en-US" dirty="0" smtClean="0"/>
                        <a:t>년제 전문대 졸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관련학과</a:t>
                      </a:r>
                      <a:r>
                        <a:rPr lang="en-US" altLang="ko-KR" dirty="0" smtClean="0"/>
                        <a:t>) +</a:t>
                      </a:r>
                      <a:r>
                        <a:rPr lang="ko-KR" altLang="en-US" dirty="0" smtClean="0"/>
                        <a:t>실무</a:t>
                      </a:r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</a:tr>
              <a:tr h="3863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- 3</a:t>
                      </a:r>
                      <a:r>
                        <a:rPr lang="ko-KR" altLang="en-US" dirty="0" smtClean="0"/>
                        <a:t>년제 전문대 졸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관련학과</a:t>
                      </a:r>
                      <a:r>
                        <a:rPr lang="en-US" altLang="ko-KR" dirty="0" smtClean="0"/>
                        <a:t>) +</a:t>
                      </a:r>
                      <a:r>
                        <a:rPr lang="ko-KR" altLang="en-US" dirty="0" smtClean="0"/>
                        <a:t>실무</a:t>
                      </a: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</a:tr>
              <a:tr h="3863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</a:t>
                      </a:r>
                      <a:r>
                        <a:rPr lang="ko-KR" altLang="en-US" dirty="0" smtClean="0"/>
                        <a:t>실무 </a:t>
                      </a:r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526407"/>
              </p:ext>
            </p:extLst>
          </p:nvPr>
        </p:nvGraphicFramePr>
        <p:xfrm>
          <a:off x="4427984" y="3573016"/>
          <a:ext cx="4608512" cy="2670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/>
              </a:tblGrid>
              <a:tr h="3600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산업기사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</a:t>
                      </a:r>
                      <a:r>
                        <a:rPr lang="ko-KR" altLang="en-US" dirty="0" smtClean="0"/>
                        <a:t>기능사 취득 후 </a:t>
                      </a:r>
                      <a:r>
                        <a:rPr lang="en-US" altLang="ko-KR" dirty="0" smtClean="0"/>
                        <a:t>+ </a:t>
                      </a:r>
                      <a:r>
                        <a:rPr lang="ko-KR" altLang="en-US" dirty="0" smtClean="0"/>
                        <a:t>실무 </a:t>
                      </a: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</a:tr>
              <a:tr h="42060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</a:t>
                      </a:r>
                      <a:r>
                        <a:rPr lang="ko-KR" altLang="en-US" dirty="0" smtClean="0"/>
                        <a:t>대졸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관련학과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  <a:tr h="35135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</a:t>
                      </a:r>
                      <a:r>
                        <a:rPr lang="ko-KR" altLang="en-US" dirty="0" smtClean="0"/>
                        <a:t>전문대졸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관련학과</a:t>
                      </a:r>
                      <a:r>
                        <a:rPr lang="en-US" altLang="ko-KR" dirty="0" smtClean="0"/>
                        <a:t>) </a:t>
                      </a:r>
                      <a:r>
                        <a:rPr lang="ko-KR" altLang="en-US" dirty="0" smtClean="0"/>
                        <a:t>대학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년 재학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</a:t>
                      </a:r>
                      <a:r>
                        <a:rPr lang="ko-KR" altLang="en-US" dirty="0" smtClean="0"/>
                        <a:t>실무 </a:t>
                      </a:r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</a:tr>
              <a:tr h="42060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8846202"/>
              </p:ext>
            </p:extLst>
          </p:nvPr>
        </p:nvGraphicFramePr>
        <p:xfrm>
          <a:off x="4427984" y="1124744"/>
          <a:ext cx="4608512" cy="2194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608512"/>
              </a:tblGrid>
              <a:tr h="27603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기능장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</a:t>
                      </a:r>
                      <a:r>
                        <a:rPr lang="ko-KR" altLang="en-US" dirty="0" smtClean="0"/>
                        <a:t>산업기사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기능사</a:t>
                      </a:r>
                      <a:r>
                        <a:rPr lang="en-US" altLang="ko-KR" dirty="0" smtClean="0"/>
                        <a:t>)</a:t>
                      </a:r>
                      <a:r>
                        <a:rPr lang="ko-KR" altLang="en-US" dirty="0" smtClean="0"/>
                        <a:t>취득 후 </a:t>
                      </a:r>
                      <a:r>
                        <a:rPr lang="en-US" altLang="ko-KR" dirty="0" smtClean="0"/>
                        <a:t>+</a:t>
                      </a:r>
                      <a:r>
                        <a:rPr lang="ko-KR" altLang="en-US" dirty="0" smtClean="0"/>
                        <a:t>기능대회 입상</a:t>
                      </a:r>
                      <a:endParaRPr lang="ko-KR" altLang="en-US" dirty="0"/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</a:t>
                      </a:r>
                      <a:r>
                        <a:rPr lang="ko-KR" altLang="en-US" dirty="0" err="1" smtClean="0"/>
                        <a:t>기능장</a:t>
                      </a:r>
                      <a:r>
                        <a:rPr lang="ko-KR" altLang="en-US" dirty="0" smtClean="0"/>
                        <a:t> 과정 이수</a:t>
                      </a:r>
                      <a:endParaRPr lang="ko-KR" altLang="en-US" dirty="0"/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</a:t>
                      </a:r>
                      <a:r>
                        <a:rPr lang="ko-KR" altLang="en-US" dirty="0" smtClean="0"/>
                        <a:t>산업기사 이상 취득 후 </a:t>
                      </a:r>
                      <a:r>
                        <a:rPr lang="en-US" altLang="ko-KR" dirty="0" smtClean="0"/>
                        <a:t>+</a:t>
                      </a:r>
                      <a:r>
                        <a:rPr lang="ko-KR" altLang="en-US" dirty="0" smtClean="0"/>
                        <a:t>실무 </a:t>
                      </a:r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</a:t>
                      </a:r>
                      <a:r>
                        <a:rPr lang="ko-KR" altLang="en-US" dirty="0" smtClean="0"/>
                        <a:t>기능사 취득 후  </a:t>
                      </a:r>
                      <a:r>
                        <a:rPr lang="en-US" altLang="ko-KR" dirty="0" smtClean="0"/>
                        <a:t>+ </a:t>
                      </a:r>
                      <a:r>
                        <a:rPr lang="ko-KR" altLang="en-US" dirty="0" smtClean="0"/>
                        <a:t>실무</a:t>
                      </a:r>
                      <a:r>
                        <a:rPr lang="en-US" altLang="ko-KR" dirty="0" smtClean="0"/>
                        <a:t>7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</a:t>
                      </a:r>
                      <a:r>
                        <a:rPr lang="ko-KR" altLang="en-US" dirty="0" smtClean="0"/>
                        <a:t>실무 </a:t>
                      </a:r>
                      <a:r>
                        <a:rPr lang="en-US" altLang="ko-KR" dirty="0" smtClean="0"/>
                        <a:t>9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030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22712" cy="562074"/>
          </a:xfrm>
          <a:solidFill>
            <a:schemeClr val="bg2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ko-KR" altLang="en-US" sz="2800" dirty="0" smtClean="0"/>
              <a:t>검정기준 및 방법</a:t>
            </a:r>
            <a:endParaRPr lang="ko-KR" altLang="en-US" sz="28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29453"/>
              </p:ext>
            </p:extLst>
          </p:nvPr>
        </p:nvGraphicFramePr>
        <p:xfrm>
          <a:off x="179512" y="1268760"/>
          <a:ext cx="8784976" cy="4751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7632848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자격등급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검정기준</a:t>
                      </a:r>
                      <a:endParaRPr lang="ko-KR" altLang="en-US" dirty="0"/>
                    </a:p>
                  </a:txBody>
                  <a:tcPr/>
                </a:tc>
              </a:tr>
              <a:tr h="997312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기술사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응시하고자 하는 종목에 관한 고도의 전문지식과 실무경험에 입각한 </a:t>
                      </a:r>
                      <a:endParaRPr lang="en-US" altLang="ko-KR" dirty="0" smtClean="0"/>
                    </a:p>
                    <a:p>
                      <a:pPr algn="l" latinLnBrk="1"/>
                      <a:r>
                        <a:rPr lang="ko-KR" altLang="en-US" dirty="0" smtClean="0"/>
                        <a:t>계획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연구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설계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분석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조사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시험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시공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감리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평가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진단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사업관리</a:t>
                      </a:r>
                      <a:r>
                        <a:rPr lang="en-US" altLang="ko-KR" dirty="0" smtClean="0"/>
                        <a:t>, </a:t>
                      </a:r>
                    </a:p>
                    <a:p>
                      <a:pPr algn="l" latinLnBrk="1"/>
                      <a:r>
                        <a:rPr lang="ko-KR" altLang="en-US" dirty="0" smtClean="0"/>
                        <a:t>기술관리 등의 기술업무를 수행할 수 있는 능력의 유무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err="1" smtClean="0"/>
                        <a:t>기능장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응시하고자 하는 종목에 관한 최상급 숙련기능을 가지고 산업현장에서 작업관리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소속 기능인력의 지도 및 감독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현장훈련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경영계층과 생산계층을 유기적으로 연계시켜 주는 현장관리 등의 업무를 수행할 수 있는 능력의 유무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기사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응시하고자 하는 종목에 관한 공학적 기술이론 지식을 가지고 설계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시공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분석 등의 기술업무를 수행할 수 있는 능력의 유무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산업기사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응시하고자 하는 종목에 관한 기술 기초이론 지식 또는 숙련기능을 바탕으로 복합적인 기능업무를 수행할 수 있는 능력의 유무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기능사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응시하고자 하는 종목에 관한 숙련기능을 가지고 제작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제조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조작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운전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보수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정비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채취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검사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또는 직업관리 및 이에 관련된 업무를 수행할  수 있는 능력의 유무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해 4"/>
          <p:cNvSpPr/>
          <p:nvPr/>
        </p:nvSpPr>
        <p:spPr>
          <a:xfrm>
            <a:off x="-10269" y="3861048"/>
            <a:ext cx="288032" cy="288032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해 6"/>
          <p:cNvSpPr/>
          <p:nvPr/>
        </p:nvSpPr>
        <p:spPr>
          <a:xfrm>
            <a:off x="-10269" y="4509120"/>
            <a:ext cx="288032" cy="288032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76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58616" cy="562074"/>
          </a:xfrm>
          <a:solidFill>
            <a:schemeClr val="bg2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ko-KR" altLang="en-US" sz="2800" dirty="0" smtClean="0"/>
              <a:t>검정방법</a:t>
            </a:r>
            <a:endParaRPr lang="ko-KR" altLang="en-US" sz="28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744403"/>
              </p:ext>
            </p:extLst>
          </p:nvPr>
        </p:nvGraphicFramePr>
        <p:xfrm>
          <a:off x="251520" y="1700808"/>
          <a:ext cx="8640959" cy="359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5"/>
                <a:gridCol w="3816425"/>
                <a:gridCol w="3240359"/>
              </a:tblGrid>
              <a:tr h="5760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자격등급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필기시험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실기시험</a:t>
                      </a:r>
                      <a:endParaRPr lang="ko-KR" altLang="en-US" sz="2400" dirty="0"/>
                    </a:p>
                  </a:txBody>
                  <a:tcPr/>
                </a:tc>
              </a:tr>
              <a:tr h="2322056">
                <a:tc>
                  <a:txBody>
                    <a:bodyPr/>
                    <a:lstStyle/>
                    <a:p>
                      <a:pPr latinLnBrk="1"/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기사</a:t>
                      </a:r>
                      <a:endParaRPr lang="en-US" altLang="ko-KR" sz="2400" dirty="0" smtClean="0"/>
                    </a:p>
                    <a:p>
                      <a:pPr latinLnBrk="1"/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산업기사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객관식 </a:t>
                      </a:r>
                      <a:r>
                        <a:rPr lang="en-US" altLang="ko-KR" sz="2400" dirty="0" smtClean="0"/>
                        <a:t>4</a:t>
                      </a:r>
                      <a:r>
                        <a:rPr lang="ko-KR" altLang="en-US" sz="2400" dirty="0" smtClean="0"/>
                        <a:t>지 </a:t>
                      </a:r>
                      <a:r>
                        <a:rPr lang="ko-KR" altLang="en-US" sz="2400" dirty="0" err="1" smtClean="0"/>
                        <a:t>택일형</a:t>
                      </a:r>
                      <a:endParaRPr lang="en-US" altLang="ko-KR" sz="2400" dirty="0" smtClean="0"/>
                    </a:p>
                    <a:p>
                      <a:pPr latinLnBrk="1"/>
                      <a:endParaRPr lang="en-US" altLang="ko-KR" sz="2400" dirty="0" smtClean="0"/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2400" dirty="0" smtClean="0"/>
                        <a:t>과목당 </a:t>
                      </a:r>
                      <a:r>
                        <a:rPr lang="en-US" altLang="ko-KR" sz="2400" dirty="0" smtClean="0"/>
                        <a:t>20</a:t>
                      </a:r>
                      <a:r>
                        <a:rPr lang="ko-KR" altLang="en-US" sz="2400" dirty="0" smtClean="0"/>
                        <a:t>문항 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en-US" altLang="ko-KR" sz="2400" dirty="0" smtClean="0"/>
                        <a:t>100</a:t>
                      </a:r>
                      <a:r>
                        <a:rPr lang="ko-KR" altLang="en-US" sz="2400" dirty="0" smtClean="0"/>
                        <a:t>점 만점 </a:t>
                      </a:r>
                      <a:r>
                        <a:rPr lang="en-US" altLang="ko-KR" sz="2400" dirty="0" smtClean="0"/>
                        <a:t>60</a:t>
                      </a:r>
                      <a:r>
                        <a:rPr lang="ko-KR" altLang="en-US" sz="2400" dirty="0" err="1" smtClean="0"/>
                        <a:t>점이상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2400" dirty="0" smtClean="0"/>
                        <a:t>과목당 </a:t>
                      </a:r>
                      <a:r>
                        <a:rPr lang="en-US" altLang="ko-KR" sz="2400" dirty="0" smtClean="0"/>
                        <a:t>40</a:t>
                      </a:r>
                      <a:r>
                        <a:rPr lang="ko-KR" altLang="en-US" sz="2400" dirty="0" err="1" smtClean="0"/>
                        <a:t>점이상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2400" dirty="0" smtClean="0"/>
                        <a:t>전과목 평균 </a:t>
                      </a:r>
                      <a:r>
                        <a:rPr lang="en-US" altLang="ko-KR" sz="2400" dirty="0" smtClean="0"/>
                        <a:t>60</a:t>
                      </a:r>
                      <a:r>
                        <a:rPr lang="ko-KR" altLang="en-US" sz="2400" dirty="0" err="1" smtClean="0"/>
                        <a:t>점이상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buFontTx/>
                        <a:buChar char="-"/>
                      </a:pP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주관식 필기시험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 또는 </a:t>
                      </a:r>
                      <a:r>
                        <a:rPr lang="ko-KR" altLang="en-US" sz="2400" dirty="0" err="1" smtClean="0"/>
                        <a:t>작업형</a:t>
                      </a:r>
                      <a:endParaRPr lang="en-US" altLang="ko-KR" sz="2400" dirty="0" smtClean="0"/>
                    </a:p>
                    <a:p>
                      <a:pPr latinLnBrk="1"/>
                      <a:endParaRPr lang="en-US" altLang="ko-KR" sz="2400" dirty="0" smtClean="0"/>
                    </a:p>
                    <a:p>
                      <a:pPr latinLnBrk="1"/>
                      <a:r>
                        <a:rPr lang="en-US" altLang="ko-KR" sz="2400" dirty="0" smtClean="0"/>
                        <a:t>-100</a:t>
                      </a:r>
                      <a:r>
                        <a:rPr lang="ko-KR" altLang="en-US" sz="2400" dirty="0" err="1" smtClean="0"/>
                        <a:t>점만점</a:t>
                      </a:r>
                      <a:r>
                        <a:rPr lang="ko-KR" altLang="en-US" sz="2400" dirty="0" smtClean="0"/>
                        <a:t> </a:t>
                      </a:r>
                      <a:r>
                        <a:rPr lang="en-US" altLang="ko-KR" sz="2400" dirty="0" smtClean="0"/>
                        <a:t>60</a:t>
                      </a:r>
                      <a:r>
                        <a:rPr lang="ko-KR" altLang="en-US" sz="2400" dirty="0" err="1" smtClean="0"/>
                        <a:t>점이상</a:t>
                      </a: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34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562074"/>
          </a:xfrm>
          <a:solidFill>
            <a:schemeClr val="bg2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ko-KR" altLang="en-US" sz="2800" dirty="0" smtClean="0"/>
              <a:t>자격구분</a:t>
            </a:r>
            <a:endParaRPr lang="ko-KR" altLang="en-US" sz="28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431775"/>
              </p:ext>
            </p:extLst>
          </p:nvPr>
        </p:nvGraphicFramePr>
        <p:xfrm>
          <a:off x="287016" y="1556792"/>
          <a:ext cx="8856984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152128"/>
                <a:gridCol w="676875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종목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자격구분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기술사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전기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건축전기설비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전기응용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발송배전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전기철도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철도신호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전자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전자응용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산업계측제어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정보기술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정보관리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컴퓨터시스템응용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기사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rgbClr val="0070C0"/>
                          </a:solidFill>
                        </a:rPr>
                        <a:t>전기</a:t>
                      </a:r>
                      <a:endParaRPr lang="ko-KR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rgbClr val="0070C0"/>
                          </a:solidFill>
                        </a:rPr>
                        <a:t>전기</a:t>
                      </a:r>
                      <a:r>
                        <a:rPr lang="en-US" altLang="ko-KR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rgbClr val="0070C0"/>
                          </a:solidFill>
                        </a:rPr>
                        <a:t>전기공사</a:t>
                      </a:r>
                      <a:r>
                        <a:rPr lang="en-US" altLang="ko-KR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rgbClr val="0070C0"/>
                          </a:solidFill>
                        </a:rPr>
                        <a:t>전기철도</a:t>
                      </a:r>
                      <a:r>
                        <a:rPr lang="en-US" altLang="ko-KR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rgbClr val="0070C0"/>
                          </a:solidFill>
                        </a:rPr>
                        <a:t>철도신호</a:t>
                      </a:r>
                      <a:endParaRPr lang="ko-KR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전자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전자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의공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전자계산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광학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반도체설계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공업계측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정보기술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전자계산기응용조직</a:t>
                      </a:r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정보처리</a:t>
                      </a:r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,(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산업인력공단</a:t>
                      </a:r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전파통신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전파전자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정보통신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방송통신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무선설비</a:t>
                      </a:r>
                      <a:endParaRPr lang="en-US" altLang="ko-KR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방송통신진흥원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), </a:t>
                      </a:r>
                      <a:r>
                        <a:rPr lang="ko-KR" altLang="en-US" dirty="0" smtClean="0">
                          <a:solidFill>
                            <a:srgbClr val="00B050"/>
                          </a:solidFill>
                        </a:rPr>
                        <a:t>정보보안</a:t>
                      </a:r>
                      <a:r>
                        <a:rPr lang="en-US" altLang="ko-KR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ko-KR" altLang="en-US" dirty="0" smtClean="0">
                          <a:solidFill>
                            <a:srgbClr val="00B050"/>
                          </a:solidFill>
                        </a:rPr>
                        <a:t>인터넷진흥원</a:t>
                      </a:r>
                      <a:r>
                        <a:rPr lang="en-US" altLang="ko-KR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ko-KR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23613">
                <a:tc rowSpan="3"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산업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기사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rgbClr val="0070C0"/>
                          </a:solidFill>
                        </a:rPr>
                        <a:t>전기</a:t>
                      </a:r>
                      <a:endParaRPr lang="ko-KR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>
                          <a:solidFill>
                            <a:srgbClr val="0070C0"/>
                          </a:solidFill>
                        </a:rPr>
                        <a:t>전기</a:t>
                      </a:r>
                      <a:r>
                        <a:rPr lang="en-US" altLang="ko-KR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rgbClr val="0070C0"/>
                          </a:solidFill>
                        </a:rPr>
                        <a:t>전기공사</a:t>
                      </a:r>
                      <a:r>
                        <a:rPr lang="en-US" altLang="ko-KR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rgbClr val="0070C0"/>
                          </a:solidFill>
                        </a:rPr>
                        <a:t>전기철도</a:t>
                      </a:r>
                      <a:r>
                        <a:rPr lang="en-US" altLang="ko-KR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rgbClr val="0070C0"/>
                          </a:solidFill>
                        </a:rPr>
                        <a:t>철도신호</a:t>
                      </a:r>
                      <a:endParaRPr lang="ko-KR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4214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전자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전자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의공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전자계산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광학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반도체설계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공업계측</a:t>
                      </a:r>
                      <a:endParaRPr lang="ko-KR" altLang="en-US" dirty="0"/>
                    </a:p>
                  </a:txBody>
                  <a:tcPr/>
                </a:tc>
              </a:tr>
              <a:tr h="1236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정보기술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전자계산기응용조직</a:t>
                      </a:r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정보처리</a:t>
                      </a:r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,(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산업인력공단</a:t>
                      </a:r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전파통신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전파전자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정보통신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방송통신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무선설비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사무자동화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</a:rPr>
                        <a:t>멀티콘텐츠제작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방송통신진흥원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) ), </a:t>
                      </a:r>
                      <a:r>
                        <a:rPr lang="ko-KR" altLang="en-US" dirty="0" smtClean="0">
                          <a:solidFill>
                            <a:srgbClr val="00B050"/>
                          </a:solidFill>
                        </a:rPr>
                        <a:t>정보보안</a:t>
                      </a:r>
                      <a:r>
                        <a:rPr lang="en-US" altLang="ko-KR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ko-KR" altLang="en-US" dirty="0" smtClean="0">
                          <a:solidFill>
                            <a:srgbClr val="00B050"/>
                          </a:solidFill>
                        </a:rPr>
                        <a:t>인터넷진흥원</a:t>
                      </a:r>
                      <a:r>
                        <a:rPr lang="en-US" altLang="ko-KR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ko-KR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845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30824" cy="562074"/>
          </a:xfrm>
          <a:solidFill>
            <a:schemeClr val="bg2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ko-KR" altLang="en-US" sz="2800" dirty="0" smtClean="0"/>
              <a:t>정보통신공사의 종류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87727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dirty="0" smtClean="0"/>
              <a:t> </a:t>
            </a:r>
            <a:r>
              <a:rPr lang="ko-KR" altLang="en-US" sz="3300" dirty="0" smtClean="0"/>
              <a:t>통신설비공사 </a:t>
            </a:r>
            <a:r>
              <a:rPr lang="en-US" altLang="ko-KR" sz="3300" dirty="0" smtClean="0"/>
              <a:t>: </a:t>
            </a:r>
            <a:endParaRPr lang="en-US" altLang="ko-KR" sz="3300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sz="2800" dirty="0" smtClean="0"/>
              <a:t>통신선로설비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교환설비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전송설비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 구내통신설비</a:t>
            </a:r>
            <a:r>
              <a:rPr lang="en-US" altLang="ko-KR" sz="2800" dirty="0" smtClean="0"/>
              <a:t>,</a:t>
            </a:r>
          </a:p>
          <a:p>
            <a:pPr marL="0" indent="0"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  </a:t>
            </a:r>
            <a:r>
              <a:rPr lang="ko-KR" altLang="en-US" sz="2800" dirty="0" smtClean="0"/>
              <a:t>이동통신설비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위성통신설비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고정무선통신설비</a:t>
            </a:r>
            <a:endParaRPr lang="en-US" altLang="ko-KR" sz="28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dirty="0" smtClean="0"/>
              <a:t> </a:t>
            </a:r>
            <a:r>
              <a:rPr lang="ko-KR" altLang="en-US" sz="3300" dirty="0" smtClean="0"/>
              <a:t>방송설비 </a:t>
            </a:r>
            <a:r>
              <a:rPr lang="en-US" altLang="ko-KR" sz="3300" dirty="0" smtClean="0"/>
              <a:t>: </a:t>
            </a:r>
            <a:endParaRPr lang="en-US" altLang="ko-KR" sz="3300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sz="2800" dirty="0" smtClean="0"/>
              <a:t>방송국설비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방송전송설비</a:t>
            </a:r>
            <a:endParaRPr lang="en-US" altLang="ko-KR" sz="28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dirty="0" smtClean="0"/>
              <a:t> </a:t>
            </a:r>
            <a:r>
              <a:rPr lang="ko-KR" altLang="en-US" sz="3300" dirty="0" smtClean="0"/>
              <a:t>정보설비 </a:t>
            </a:r>
            <a:r>
              <a:rPr lang="en-US" altLang="ko-KR" sz="3300" dirty="0" smtClean="0"/>
              <a:t>:</a:t>
            </a:r>
            <a:endParaRPr lang="en-US" altLang="ko-KR" sz="3300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sz="2800" dirty="0" smtClean="0">
                <a:latin typeface="+mn-ea"/>
              </a:rPr>
              <a:t>정보제어 보안설비</a:t>
            </a:r>
            <a:r>
              <a:rPr lang="en-US" altLang="ko-KR" sz="2800" dirty="0" smtClean="0">
                <a:latin typeface="+mn-ea"/>
              </a:rPr>
              <a:t>, </a:t>
            </a:r>
            <a:r>
              <a:rPr lang="ko-KR" altLang="en-US" sz="2800" dirty="0" smtClean="0">
                <a:latin typeface="+mn-ea"/>
              </a:rPr>
              <a:t>정보망설비</a:t>
            </a:r>
            <a:r>
              <a:rPr lang="en-US" altLang="ko-KR" sz="2800" dirty="0" smtClean="0">
                <a:latin typeface="+mn-ea"/>
              </a:rPr>
              <a:t>, </a:t>
            </a:r>
            <a:r>
              <a:rPr lang="ko-KR" altLang="en-US" sz="2800" dirty="0" smtClean="0">
                <a:latin typeface="+mn-ea"/>
              </a:rPr>
              <a:t>정보매체설비</a:t>
            </a:r>
            <a:r>
              <a:rPr lang="en-US" altLang="ko-KR" sz="2800" dirty="0" smtClean="0">
                <a:latin typeface="+mn-ea"/>
              </a:rPr>
              <a:t>,</a:t>
            </a:r>
          </a:p>
          <a:p>
            <a:pPr marL="0" indent="0">
              <a:buNone/>
            </a:pPr>
            <a:r>
              <a:rPr lang="en-US" altLang="ko-KR" sz="2800" dirty="0">
                <a:latin typeface="+mn-ea"/>
              </a:rPr>
              <a:t> </a:t>
            </a:r>
            <a:r>
              <a:rPr lang="en-US" altLang="ko-KR" sz="2800" dirty="0" smtClean="0">
                <a:latin typeface="+mn-ea"/>
              </a:rPr>
              <a:t>   </a:t>
            </a:r>
            <a:r>
              <a:rPr lang="ko-KR" altLang="en-US" sz="2800" dirty="0" smtClean="0">
                <a:latin typeface="+mn-ea"/>
              </a:rPr>
              <a:t>항공 항만통신설비</a:t>
            </a:r>
            <a:r>
              <a:rPr lang="en-US" altLang="ko-KR" sz="2800" dirty="0" smtClean="0">
                <a:latin typeface="+mn-ea"/>
              </a:rPr>
              <a:t>, </a:t>
            </a:r>
            <a:r>
              <a:rPr lang="ko-KR" altLang="en-US" sz="2800" dirty="0" smtClean="0">
                <a:latin typeface="+mn-ea"/>
              </a:rPr>
              <a:t>선박통신</a:t>
            </a:r>
            <a:r>
              <a:rPr lang="en-US" altLang="ko-KR" sz="2800" dirty="0" smtClean="0">
                <a:latin typeface="+mn-ea"/>
              </a:rPr>
              <a:t>,</a:t>
            </a:r>
            <a:r>
              <a:rPr lang="ko-KR" altLang="en-US" sz="2800" dirty="0" smtClean="0">
                <a:latin typeface="+mn-ea"/>
              </a:rPr>
              <a:t> 항해</a:t>
            </a:r>
            <a:r>
              <a:rPr lang="en-US" altLang="ko-KR" sz="2800" dirty="0" smtClean="0">
                <a:latin typeface="+mn-ea"/>
              </a:rPr>
              <a:t>, </a:t>
            </a:r>
            <a:r>
              <a:rPr lang="ko-KR" altLang="en-US" sz="2800" dirty="0" smtClean="0">
                <a:latin typeface="+mn-ea"/>
              </a:rPr>
              <a:t>어로설비</a:t>
            </a:r>
            <a:r>
              <a:rPr lang="en-US" altLang="ko-KR" sz="2800" dirty="0" smtClean="0">
                <a:latin typeface="+mn-ea"/>
              </a:rPr>
              <a:t>, </a:t>
            </a:r>
          </a:p>
          <a:p>
            <a:pPr marL="0" indent="0">
              <a:buNone/>
            </a:pPr>
            <a:r>
              <a:rPr lang="en-US" altLang="ko-KR" sz="2800" dirty="0">
                <a:latin typeface="+mn-ea"/>
              </a:rPr>
              <a:t> </a:t>
            </a:r>
            <a:r>
              <a:rPr lang="en-US" altLang="ko-KR" sz="2800" dirty="0" smtClean="0">
                <a:latin typeface="+mn-ea"/>
              </a:rPr>
              <a:t>   </a:t>
            </a:r>
            <a:r>
              <a:rPr lang="ko-KR" altLang="en-US" sz="2800" dirty="0" smtClean="0">
                <a:latin typeface="+mn-ea"/>
              </a:rPr>
              <a:t>철도통신 신호설비</a:t>
            </a:r>
            <a:endParaRPr lang="en-US" altLang="ko-KR" sz="2800" dirty="0" smtClean="0">
              <a:latin typeface="+mn-ea"/>
            </a:endParaRPr>
          </a:p>
          <a:p>
            <a:pPr marL="0" indent="0">
              <a:buNone/>
            </a:pPr>
            <a:endParaRPr lang="en-US" altLang="ko-K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dirty="0" smtClean="0"/>
              <a:t> </a:t>
            </a:r>
            <a:r>
              <a:rPr lang="ko-KR" altLang="en-US" sz="3300" dirty="0" smtClean="0"/>
              <a:t>기타설비 </a:t>
            </a:r>
            <a:r>
              <a:rPr lang="en-US" altLang="ko-KR" sz="3300" dirty="0" smtClean="0"/>
              <a:t>: </a:t>
            </a:r>
            <a:endParaRPr lang="en-US" altLang="ko-KR" sz="3300" dirty="0" smtClean="0"/>
          </a:p>
          <a:p>
            <a:pPr marL="0" indent="0">
              <a:buNone/>
            </a:pPr>
            <a:r>
              <a:rPr lang="ko-KR" altLang="en-US" dirty="0" smtClean="0"/>
              <a:t>    </a:t>
            </a:r>
            <a:r>
              <a:rPr lang="ko-KR" altLang="en-US" sz="2800" dirty="0" smtClean="0"/>
              <a:t>정보통신전용전기시설 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53819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62872" cy="562074"/>
          </a:xfrm>
          <a:solidFill>
            <a:schemeClr val="bg2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ko-KR" altLang="en-US" sz="2800" dirty="0" smtClean="0"/>
              <a:t>통신분야 자격 활용 현황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5446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 smtClean="0"/>
              <a:t>건설산업기본법에 의한 </a:t>
            </a:r>
            <a:r>
              <a:rPr lang="ko-KR" altLang="en-US" sz="2200" dirty="0" err="1" smtClean="0"/>
              <a:t>산업환경설비공사업</a:t>
            </a:r>
            <a:r>
              <a:rPr lang="ko-KR" altLang="en-US" sz="2200" dirty="0" smtClean="0"/>
              <a:t> 등록을 위한 기술인력</a:t>
            </a:r>
            <a:endParaRPr lang="en-US" altLang="ko-KR" sz="2200" dirty="0" smtClean="0"/>
          </a:p>
          <a:p>
            <a:pPr>
              <a:lnSpc>
                <a:spcPct val="150000"/>
              </a:lnSpc>
            </a:pPr>
            <a:r>
              <a:rPr lang="ko-KR" altLang="en-US" sz="2200" dirty="0" err="1" smtClean="0">
                <a:solidFill>
                  <a:srgbClr val="0070C0"/>
                </a:solidFill>
              </a:rPr>
              <a:t>전기통신공사업법에</a:t>
            </a:r>
            <a:r>
              <a:rPr lang="ko-KR" altLang="en-US" sz="2200" dirty="0" smtClean="0">
                <a:solidFill>
                  <a:srgbClr val="0070C0"/>
                </a:solidFill>
              </a:rPr>
              <a:t> 의한 </a:t>
            </a:r>
            <a:r>
              <a:rPr lang="ko-KR" altLang="en-US" sz="2200" dirty="0" err="1" smtClean="0">
                <a:solidFill>
                  <a:srgbClr val="0070C0"/>
                </a:solidFill>
              </a:rPr>
              <a:t>전기통신공사업</a:t>
            </a:r>
            <a:r>
              <a:rPr lang="ko-KR" altLang="en-US" sz="2200" dirty="0" smtClean="0">
                <a:solidFill>
                  <a:srgbClr val="0070C0"/>
                </a:solidFill>
              </a:rPr>
              <a:t> 등록을 위한 기술인력</a:t>
            </a:r>
            <a:endParaRPr lang="en-US" altLang="ko-KR" sz="2200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200" dirty="0" err="1" smtClean="0"/>
              <a:t>전파법에</a:t>
            </a:r>
            <a:r>
              <a:rPr lang="ko-KR" altLang="en-US" sz="2200" dirty="0" smtClean="0"/>
              <a:t> 의한 </a:t>
            </a:r>
            <a:r>
              <a:rPr lang="ko-KR" altLang="en-US" sz="2200" dirty="0" err="1" smtClean="0"/>
              <a:t>해안국</a:t>
            </a:r>
            <a:r>
              <a:rPr lang="en-US" altLang="ko-KR" sz="2200" dirty="0" smtClean="0"/>
              <a:t>, </a:t>
            </a:r>
            <a:r>
              <a:rPr lang="ko-KR" altLang="en-US" sz="2200" dirty="0" err="1" smtClean="0"/>
              <a:t>지구국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방송국 무선종사자</a:t>
            </a:r>
            <a:endParaRPr lang="en-US" altLang="ko-KR" sz="2200" dirty="0" smtClean="0"/>
          </a:p>
          <a:p>
            <a:pPr>
              <a:lnSpc>
                <a:spcPct val="150000"/>
              </a:lnSpc>
            </a:pPr>
            <a:r>
              <a:rPr lang="ko-KR" altLang="en-US" sz="2200" dirty="0" smtClean="0"/>
              <a:t>선박안전법에 의한 선박국 무선종사자</a:t>
            </a:r>
            <a:endParaRPr lang="en-US" altLang="ko-KR" sz="2200" dirty="0" smtClean="0"/>
          </a:p>
          <a:p>
            <a:pPr>
              <a:lnSpc>
                <a:spcPct val="150000"/>
              </a:lnSpc>
            </a:pPr>
            <a:r>
              <a:rPr lang="ko-KR" altLang="en-US" sz="2200" dirty="0" smtClean="0"/>
              <a:t>품질경영 및 공산품 안전관리법에 의한 공산품안전검사기관으로 지정 받기 위한 기술인력</a:t>
            </a:r>
            <a:endParaRPr lang="en-US" altLang="ko-KR" sz="2200" dirty="0" smtClean="0"/>
          </a:p>
          <a:p>
            <a:pPr>
              <a:lnSpc>
                <a:spcPct val="150000"/>
              </a:lnSpc>
            </a:pPr>
            <a:r>
              <a:rPr lang="ko-KR" altLang="en-US" sz="2200" dirty="0" smtClean="0"/>
              <a:t>측량법에 의한 측량업 등록</a:t>
            </a:r>
            <a:r>
              <a:rPr lang="en-US" altLang="ko-KR" sz="2200" dirty="0" smtClean="0"/>
              <a:t>, </a:t>
            </a:r>
            <a:r>
              <a:rPr lang="ko-KR" altLang="en-US" sz="2200" dirty="0" err="1" smtClean="0"/>
              <a:t>측량성과심사추탁기관</a:t>
            </a:r>
            <a:r>
              <a:rPr lang="ko-KR" altLang="en-US" sz="2200" dirty="0" smtClean="0"/>
              <a:t> 등록</a:t>
            </a:r>
            <a:endParaRPr lang="en-US" altLang="ko-KR" sz="2200" dirty="0" smtClean="0"/>
          </a:p>
          <a:p>
            <a:pPr>
              <a:lnSpc>
                <a:spcPct val="150000"/>
              </a:lnSpc>
            </a:pPr>
            <a:r>
              <a:rPr lang="ko-KR" altLang="en-US" sz="2200" dirty="0" smtClean="0"/>
              <a:t>해양오염방지법에 의한 해양오염영향조사기관 등록</a:t>
            </a:r>
            <a:endParaRPr lang="en-US" altLang="ko-KR" sz="2200" dirty="0" smtClean="0"/>
          </a:p>
          <a:p>
            <a:pPr>
              <a:lnSpc>
                <a:spcPct val="150000"/>
              </a:lnSpc>
            </a:pPr>
            <a:endParaRPr lang="en-US" altLang="ko-KR" sz="2200" dirty="0" smtClean="0"/>
          </a:p>
          <a:p>
            <a:pPr>
              <a:lnSpc>
                <a:spcPct val="150000"/>
              </a:lnSpc>
            </a:pPr>
            <a:endParaRPr lang="en-US" altLang="ko-KR" sz="2400" dirty="0" smtClean="0"/>
          </a:p>
          <a:p>
            <a:pPr>
              <a:lnSpc>
                <a:spcPct val="150000"/>
              </a:lnSpc>
            </a:pPr>
            <a:endParaRPr lang="en-US" altLang="ko-KR" sz="2800" dirty="0" smtClean="0"/>
          </a:p>
          <a:p>
            <a:pPr>
              <a:lnSpc>
                <a:spcPct val="150000"/>
              </a:lnSpc>
            </a:pP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90120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94720" cy="562074"/>
          </a:xfrm>
          <a:solidFill>
            <a:schemeClr val="bg2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ko-KR" altLang="en-US" sz="2800" dirty="0" smtClean="0"/>
              <a:t>전기공사의 종류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6166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 smtClean="0"/>
              <a:t>발전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송전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변전 및 </a:t>
            </a:r>
            <a:r>
              <a:rPr lang="ko-KR" altLang="en-US" sz="2800" dirty="0" smtClean="0"/>
              <a:t>배전설비공사 </a:t>
            </a:r>
            <a:r>
              <a:rPr lang="en-US" altLang="ko-KR" sz="2800" dirty="0" smtClean="0"/>
              <a:t>: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sz="2400" dirty="0" smtClean="0"/>
              <a:t>- 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발전소 설비 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원자력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화력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풍력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수력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조력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태양열</a:t>
            </a:r>
            <a:r>
              <a:rPr lang="en-US" altLang="ko-KR" sz="2400" dirty="0" smtClean="0"/>
              <a:t>,</a:t>
            </a:r>
          </a:p>
          <a:p>
            <a:pPr marL="0" indent="0">
              <a:buNone/>
            </a:pPr>
            <a:r>
              <a:rPr lang="en-US" altLang="ko-KR" sz="2400" dirty="0" smtClean="0"/>
              <a:t>    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내연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열병합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태양광</a:t>
            </a:r>
            <a:r>
              <a:rPr lang="en-US" altLang="ko-KR" sz="2400" dirty="0" smtClean="0"/>
              <a:t>)</a:t>
            </a:r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- 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송전설비 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가공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지중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물밑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터널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궤도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철도</a:t>
            </a:r>
            <a:r>
              <a:rPr lang="en-US" altLang="ko-KR" sz="2400" dirty="0" smtClean="0"/>
              <a:t>)</a:t>
            </a:r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-  </a:t>
            </a:r>
            <a:r>
              <a:rPr lang="ko-KR" altLang="en-US" sz="2400" dirty="0" smtClean="0"/>
              <a:t>변전설비 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변전소 설비</a:t>
            </a:r>
            <a:r>
              <a:rPr lang="en-US" altLang="ko-KR" sz="2400" dirty="0" smtClean="0"/>
              <a:t>)</a:t>
            </a:r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-  </a:t>
            </a:r>
            <a:r>
              <a:rPr lang="ko-KR" altLang="en-US" sz="2400" dirty="0" smtClean="0"/>
              <a:t>배전설비 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기공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지중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물밑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터널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궤도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철도</a:t>
            </a:r>
            <a:r>
              <a:rPr lang="en-US" altLang="ko-KR" sz="24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 smtClean="0"/>
              <a:t>산업시설 </a:t>
            </a:r>
            <a:r>
              <a:rPr lang="ko-KR" altLang="en-US" sz="2800" dirty="0" smtClean="0"/>
              <a:t>전기설비 </a:t>
            </a:r>
            <a:r>
              <a:rPr lang="en-US" altLang="ko-KR" sz="2800" dirty="0" smtClean="0"/>
              <a:t>: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- </a:t>
            </a:r>
            <a:r>
              <a:rPr lang="ko-KR" altLang="en-US" sz="2400" dirty="0" smtClean="0"/>
              <a:t>산업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환경시설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건축물의 전기설비</a:t>
            </a:r>
            <a:endParaRPr lang="en-US" altLang="ko-K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 smtClean="0"/>
              <a:t>도로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 공항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항만 전기설비</a:t>
            </a:r>
            <a:endParaRPr lang="en-US" altLang="ko-KR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 smtClean="0"/>
              <a:t>전기철도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철도신호 설비</a:t>
            </a:r>
            <a:endParaRPr lang="en-US" altLang="ko-KR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 smtClean="0"/>
              <a:t>기타 전기 기기 설비</a:t>
            </a:r>
            <a:endParaRPr lang="en-US" altLang="ko-KR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13824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562074"/>
          </a:xfrm>
          <a:solidFill>
            <a:schemeClr val="bg2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ko-KR" altLang="en-US" sz="2800" dirty="0" smtClean="0"/>
              <a:t>전기분야 자격 활용 현황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400600"/>
          </a:xfrm>
        </p:spPr>
        <p:txBody>
          <a:bodyPr>
            <a:normAutofit/>
          </a:bodyPr>
          <a:lstStyle/>
          <a:p>
            <a:r>
              <a:rPr lang="ko-KR" altLang="en-US" sz="2400" dirty="0" smtClean="0"/>
              <a:t>건설산업기본법에 의한 </a:t>
            </a:r>
            <a:r>
              <a:rPr lang="ko-KR" altLang="en-US" sz="2400" dirty="0" err="1" smtClean="0"/>
              <a:t>산업환경설비공사업</a:t>
            </a:r>
            <a:r>
              <a:rPr lang="ko-KR" altLang="en-US" sz="2400" dirty="0" smtClean="0"/>
              <a:t> 등록을 위한 기술인력</a:t>
            </a:r>
            <a:endParaRPr lang="en-US" altLang="ko-KR" sz="2400" dirty="0" smtClean="0"/>
          </a:p>
          <a:p>
            <a:r>
              <a:rPr lang="ko-KR" altLang="en-US" sz="2400" dirty="0" smtClean="0"/>
              <a:t>산업안전보건법에 의한 안전관리대행기관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보건안전교육기관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안전보건진단기관 지정 받기 위한 기술인력</a:t>
            </a:r>
            <a:endParaRPr lang="en-US" altLang="ko-KR" sz="2400" dirty="0" smtClean="0"/>
          </a:p>
          <a:p>
            <a:r>
              <a:rPr lang="ko-KR" altLang="en-US" sz="2400" dirty="0" err="1" smtClean="0"/>
              <a:t>에너지이용합리화법에의한</a:t>
            </a:r>
            <a:r>
              <a:rPr lang="ko-KR" altLang="en-US" sz="2400" dirty="0" smtClean="0"/>
              <a:t> 에너지절약전문기업 등록</a:t>
            </a:r>
            <a:endParaRPr lang="en-US" altLang="ko-KR" sz="2400" dirty="0" smtClean="0"/>
          </a:p>
          <a:p>
            <a:r>
              <a:rPr lang="ko-KR" altLang="en-US" sz="2400" dirty="0" smtClean="0">
                <a:solidFill>
                  <a:srgbClr val="FF0000"/>
                </a:solidFill>
              </a:rPr>
              <a:t>전기사업법에 의한 전기안전관리자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안전관리대행자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ko-KR" altLang="en-US" sz="2400" dirty="0" smtClean="0">
                <a:solidFill>
                  <a:srgbClr val="FF0000"/>
                </a:solidFill>
              </a:rPr>
              <a:t>전력기술관리법에 의한 전력설계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감리 등록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ko-KR" altLang="en-US" sz="2400" dirty="0" smtClean="0">
                <a:solidFill>
                  <a:srgbClr val="FF0000"/>
                </a:solidFill>
              </a:rPr>
              <a:t>전기공사업법에 의한 전기공사기술인력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ko-KR" altLang="en-US" sz="2400" dirty="0" smtClean="0"/>
              <a:t>폐기물관리법에 의한 폐기물처리시설 기술관리인</a:t>
            </a:r>
            <a:endParaRPr lang="en-US" altLang="ko-KR" sz="2400" dirty="0" smtClean="0"/>
          </a:p>
          <a:p>
            <a:r>
              <a:rPr lang="ko-KR" altLang="en-US" sz="2400" dirty="0" smtClean="0"/>
              <a:t>품질경영 및 공산품 안전관리법에 의한 검사기관 등록</a:t>
            </a:r>
            <a:endParaRPr lang="en-US" altLang="ko-KR" sz="2400" dirty="0" smtClean="0"/>
          </a:p>
          <a:p>
            <a:r>
              <a:rPr lang="ko-KR" altLang="en-US" sz="2400" dirty="0" err="1" smtClean="0"/>
              <a:t>항로표지법에</a:t>
            </a:r>
            <a:r>
              <a:rPr lang="ko-KR" altLang="en-US" sz="2400" dirty="0" smtClean="0"/>
              <a:t> 의한 장비 및 용품 성능검사 기술인력</a:t>
            </a:r>
            <a:endParaRPr lang="en-US" altLang="ko-KR" sz="2400" dirty="0" smtClean="0"/>
          </a:p>
          <a:p>
            <a:r>
              <a:rPr lang="ko-KR" altLang="en-US" sz="2400" dirty="0" err="1" smtClean="0"/>
              <a:t>소방시설공사업</a:t>
            </a:r>
            <a:r>
              <a:rPr lang="ko-KR" altLang="en-US" sz="2400" dirty="0" smtClean="0"/>
              <a:t> 등록을 위한 기술인력  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2288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956</Words>
  <Application>Microsoft Office PowerPoint</Application>
  <PresentationFormat>화면 슬라이드 쇼(4:3)</PresentationFormat>
  <Paragraphs>210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국가기술자격검정</vt:lpstr>
      <vt:lpstr>응시자격 조건 체계</vt:lpstr>
      <vt:lpstr>검정기준 및 방법</vt:lpstr>
      <vt:lpstr>검정방법</vt:lpstr>
      <vt:lpstr>자격구분</vt:lpstr>
      <vt:lpstr>정보통신공사의 종류</vt:lpstr>
      <vt:lpstr>통신분야 자격 활용 현황</vt:lpstr>
      <vt:lpstr>전기공사의 종류</vt:lpstr>
      <vt:lpstr>전기분야 자격 활용 현황</vt:lpstr>
      <vt:lpstr>취업시 자격취득자 혜택</vt:lpstr>
      <vt:lpstr>시험준비</vt:lpstr>
    </vt:vector>
  </TitlesOfParts>
  <Company>기술사사무소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백형종</dc:creator>
  <cp:lastModifiedBy>백형종</cp:lastModifiedBy>
  <cp:revision>22</cp:revision>
  <dcterms:created xsi:type="dcterms:W3CDTF">2017-04-12T23:55:26Z</dcterms:created>
  <dcterms:modified xsi:type="dcterms:W3CDTF">2017-04-13T07:04:02Z</dcterms:modified>
</cp:coreProperties>
</file>