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12"/>
  </p:notesMasterIdLst>
  <p:sldIdLst>
    <p:sldId id="330" r:id="rId2"/>
    <p:sldId id="358" r:id="rId3"/>
    <p:sldId id="370" r:id="rId4"/>
    <p:sldId id="373" r:id="rId5"/>
    <p:sldId id="371" r:id="rId6"/>
    <p:sldId id="344" r:id="rId7"/>
    <p:sldId id="345" r:id="rId8"/>
    <p:sldId id="348" r:id="rId9"/>
    <p:sldId id="372" r:id="rId10"/>
    <p:sldId id="336" r:id="rId11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FF"/>
    <a:srgbClr val="FFFF00"/>
    <a:srgbClr val="FFFFFF"/>
    <a:srgbClr val="FFFF99"/>
    <a:srgbClr val="C84D16"/>
    <a:srgbClr val="905B2B"/>
    <a:srgbClr val="A7341D"/>
    <a:srgbClr val="181718"/>
    <a:srgbClr val="6350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9" autoAdjust="0"/>
    <p:restoredTop sz="94660"/>
  </p:normalViewPr>
  <p:slideViewPr>
    <p:cSldViewPr>
      <p:cViewPr>
        <p:scale>
          <a:sx n="76" d="100"/>
          <a:sy n="76" d="100"/>
        </p:scale>
        <p:origin x="-1308" y="-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F1396-F0C6-4656-97FB-E6429025DF9F}" type="doc">
      <dgm:prSet loTypeId="urn:microsoft.com/office/officeart/2005/8/layout/vList4#1" loCatId="list" qsTypeId="urn:microsoft.com/office/officeart/2005/8/quickstyle/3d3" qsCatId="3D" csTypeId="urn:microsoft.com/office/officeart/2005/8/colors/accent4_2" csCatId="accent4" phldr="1"/>
      <dgm:spPr/>
      <dgm:t>
        <a:bodyPr/>
        <a:lstStyle/>
        <a:p>
          <a:pPr latinLnBrk="1"/>
          <a:endParaRPr lang="ko-KR" altLang="en-US"/>
        </a:p>
      </dgm:t>
    </dgm:pt>
    <dgm:pt modelId="{9F5524D4-0A0F-4661-A46D-8643617BD125}">
      <dgm:prSet phldrT="[텍스트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latinLnBrk="1"/>
          <a:r>
            <a:rPr lang="ko-KR" altLang="en-US" dirty="0" smtClean="0">
              <a:latin typeface="HY수평선B" pitchFamily="18" charset="-127"/>
              <a:ea typeface="HY수평선B" pitchFamily="18" charset="-127"/>
            </a:rPr>
            <a:t>맞춤형 교수방법과 교육과정 연구개발</a:t>
          </a:r>
          <a:endParaRPr lang="ko-KR" altLang="en-US" dirty="0">
            <a:latin typeface="HY수평선B" pitchFamily="18" charset="-127"/>
            <a:ea typeface="HY수평선B" pitchFamily="18" charset="-127"/>
          </a:endParaRPr>
        </a:p>
      </dgm:t>
    </dgm:pt>
    <dgm:pt modelId="{1199A6B1-3DA8-4633-8F7A-D60251FC80C8}" type="parTrans" cxnId="{78BC18AA-D425-4154-ADBD-15677C6CE5BD}">
      <dgm:prSet/>
      <dgm:spPr/>
      <dgm:t>
        <a:bodyPr/>
        <a:lstStyle/>
        <a:p>
          <a:pPr latinLnBrk="1"/>
          <a:endParaRPr lang="ko-KR" altLang="en-US"/>
        </a:p>
      </dgm:t>
    </dgm:pt>
    <dgm:pt modelId="{6DCB4478-C576-45FA-ACFD-58E357D47400}" type="sibTrans" cxnId="{78BC18AA-D425-4154-ADBD-15677C6CE5BD}">
      <dgm:prSet/>
      <dgm:spPr/>
      <dgm:t>
        <a:bodyPr/>
        <a:lstStyle/>
        <a:p>
          <a:pPr latinLnBrk="1"/>
          <a:endParaRPr lang="ko-KR" altLang="en-US"/>
        </a:p>
      </dgm:t>
    </dgm:pt>
    <dgm:pt modelId="{D326A0EE-50EA-478E-9C02-6DE5A4750DD7}">
      <dgm:prSet phldrT="[텍스트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latinLnBrk="1"/>
          <a:r>
            <a:rPr lang="ko-KR" altLang="en-US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보완건강미용 관련 전문가 양성 교육강화와 </a:t>
          </a:r>
          <a:r>
            <a:rPr lang="ko-KR" altLang="en-US" dirty="0" err="1" smtClean="0">
              <a:latin typeface="HY수평선B" panose="02030600000101010101" pitchFamily="18" charset="-127"/>
              <a:ea typeface="HY수평선B" panose="02030600000101010101" pitchFamily="18" charset="-127"/>
            </a:rPr>
            <a:t>국가ㆍ지역사회연계연구</a:t>
          </a:r>
          <a:r>
            <a:rPr lang="ko-KR" altLang="en-US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 개발 능력 강화 및 산학연 협력 활성화를 통한 네트워크 구축을 위한 맞춤형 교수방법과 교육과정을 연구 개발</a:t>
          </a:r>
          <a:endParaRPr lang="ko-KR" altLang="en-US" dirty="0">
            <a:latin typeface="HY수평선B" pitchFamily="18" charset="-127"/>
            <a:ea typeface="HY수평선B" pitchFamily="18" charset="-127"/>
          </a:endParaRPr>
        </a:p>
      </dgm:t>
    </dgm:pt>
    <dgm:pt modelId="{86F69E6D-92EE-4FC4-AD37-8E4D35091E6A}" type="parTrans" cxnId="{71B7F68C-D90D-4D9C-BF76-988D0F160E13}">
      <dgm:prSet/>
      <dgm:spPr/>
      <dgm:t>
        <a:bodyPr/>
        <a:lstStyle/>
        <a:p>
          <a:pPr latinLnBrk="1"/>
          <a:endParaRPr lang="ko-KR" altLang="en-US"/>
        </a:p>
      </dgm:t>
    </dgm:pt>
    <dgm:pt modelId="{DC0D827B-D658-46B3-B96F-B13C04B1F2F7}" type="sibTrans" cxnId="{71B7F68C-D90D-4D9C-BF76-988D0F160E13}">
      <dgm:prSet/>
      <dgm:spPr/>
      <dgm:t>
        <a:bodyPr/>
        <a:lstStyle/>
        <a:p>
          <a:pPr latinLnBrk="1"/>
          <a:endParaRPr lang="ko-KR" altLang="en-US"/>
        </a:p>
      </dgm:t>
    </dgm:pt>
    <dgm:pt modelId="{E2D89680-5F47-417B-AA37-DFB6F0204266}">
      <dgm:prSet phldrT="[텍스트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latinLnBrk="1"/>
          <a:r>
            <a:rPr lang="ko-KR" altLang="en-US" dirty="0" smtClean="0">
              <a:latin typeface="HY수평선B" pitchFamily="18" charset="-127"/>
              <a:ea typeface="HY수평선B" pitchFamily="18" charset="-127"/>
            </a:rPr>
            <a:t>중국문화 특성화 학과</a:t>
          </a:r>
          <a:endParaRPr lang="ko-KR" altLang="en-US" dirty="0">
            <a:latin typeface="HY수평선B" pitchFamily="18" charset="-127"/>
            <a:ea typeface="HY수평선B" pitchFamily="18" charset="-127"/>
          </a:endParaRPr>
        </a:p>
      </dgm:t>
    </dgm:pt>
    <dgm:pt modelId="{F4193BDF-0B9B-4B81-AABA-12B9D6A4E7F6}" type="parTrans" cxnId="{0F888967-BE06-43E6-BA9A-C284860E52F3}">
      <dgm:prSet/>
      <dgm:spPr/>
      <dgm:t>
        <a:bodyPr/>
        <a:lstStyle/>
        <a:p>
          <a:pPr latinLnBrk="1"/>
          <a:endParaRPr lang="ko-KR" altLang="en-US"/>
        </a:p>
      </dgm:t>
    </dgm:pt>
    <dgm:pt modelId="{E20EC02E-0C97-492B-9534-24CB28947E92}" type="sibTrans" cxnId="{0F888967-BE06-43E6-BA9A-C284860E52F3}">
      <dgm:prSet/>
      <dgm:spPr/>
      <dgm:t>
        <a:bodyPr/>
        <a:lstStyle/>
        <a:p>
          <a:pPr latinLnBrk="1"/>
          <a:endParaRPr lang="ko-KR" altLang="en-US"/>
        </a:p>
      </dgm:t>
    </dgm:pt>
    <dgm:pt modelId="{18FE2EF8-BAE4-4AAB-A493-DFE5F9B4651F}">
      <dgm:prSet phldrT="[텍스트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latinLnBrk="1"/>
          <a:r>
            <a:rPr lang="ko-KR" altLang="en-US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국내 환경분석을 통한 맞춤형 교육과정을 개설 운영하고 있으며</a:t>
          </a:r>
          <a:r>
            <a:rPr lang="en-US" altLang="ko-KR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, </a:t>
          </a:r>
          <a:r>
            <a:rPr lang="ko-KR" altLang="en-US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특히 한국형 미용분야의 </a:t>
          </a:r>
          <a:r>
            <a:rPr lang="ko-KR" altLang="en-US" dirty="0" err="1" smtClean="0">
              <a:latin typeface="HY수평선B" panose="02030600000101010101" pitchFamily="18" charset="-127"/>
              <a:ea typeface="HY수평선B" panose="02030600000101010101" pitchFamily="18" charset="-127"/>
            </a:rPr>
            <a:t>심도있는</a:t>
          </a:r>
          <a:r>
            <a:rPr lang="ko-KR" altLang="en-US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 교육에 대한 유학생들의 </a:t>
          </a:r>
          <a:r>
            <a:rPr lang="ko-KR" altLang="en-US" dirty="0" err="1" smtClean="0">
              <a:latin typeface="HY수평선B" panose="02030600000101010101" pitchFamily="18" charset="-127"/>
              <a:ea typeface="HY수평선B" panose="02030600000101010101" pitchFamily="18" charset="-127"/>
            </a:rPr>
            <a:t>니즈에</a:t>
          </a:r>
          <a:r>
            <a:rPr lang="ko-KR" altLang="en-US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 따라</a:t>
          </a:r>
          <a:r>
            <a:rPr lang="en-US" altLang="ko-KR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, &lt;</a:t>
          </a:r>
          <a:r>
            <a:rPr lang="ko-KR" altLang="en-US" dirty="0" err="1" smtClean="0">
              <a:latin typeface="HY수평선B" panose="02030600000101010101" pitchFamily="18" charset="-127"/>
              <a:ea typeface="HY수평선B" panose="02030600000101010101" pitchFamily="18" charset="-127"/>
            </a:rPr>
            <a:t>반사미용학</a:t>
          </a:r>
          <a:r>
            <a:rPr lang="en-US" altLang="ko-KR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&gt;,&lt;</a:t>
          </a:r>
          <a:r>
            <a:rPr lang="ko-KR" altLang="en-US" dirty="0" err="1" smtClean="0">
              <a:latin typeface="HY수평선B" panose="02030600000101010101" pitchFamily="18" charset="-127"/>
              <a:ea typeface="HY수평선B" panose="02030600000101010101" pitchFamily="18" charset="-127"/>
            </a:rPr>
            <a:t>마사지테라피</a:t>
          </a:r>
          <a:r>
            <a:rPr lang="ko-KR" altLang="en-US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 연구분석</a:t>
          </a:r>
          <a:r>
            <a:rPr lang="en-US" altLang="ko-KR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&gt;,&lt;</a:t>
          </a:r>
          <a:r>
            <a:rPr lang="ko-KR" altLang="en-US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두피모발연구분석</a:t>
          </a:r>
          <a:r>
            <a:rPr lang="en-US" altLang="ko-KR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&gt;,&lt;</a:t>
          </a:r>
          <a:r>
            <a:rPr lang="ko-KR" altLang="en-US" dirty="0" err="1" smtClean="0">
              <a:latin typeface="HY수평선B" panose="02030600000101010101" pitchFamily="18" charset="-127"/>
              <a:ea typeface="HY수평선B" panose="02030600000101010101" pitchFamily="18" charset="-127"/>
            </a:rPr>
            <a:t>통합온열요법</a:t>
          </a:r>
          <a:r>
            <a:rPr lang="en-US" altLang="ko-KR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&gt;,&lt;</a:t>
          </a:r>
          <a:r>
            <a:rPr lang="ko-KR" altLang="en-US" dirty="0" err="1" smtClean="0">
              <a:latin typeface="HY수평선B" panose="02030600000101010101" pitchFamily="18" charset="-127"/>
              <a:ea typeface="HY수평선B" panose="02030600000101010101" pitchFamily="18" charset="-127"/>
            </a:rPr>
            <a:t>뷰티푸드테라피</a:t>
          </a:r>
          <a:r>
            <a:rPr lang="en-US" altLang="ko-KR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&gt;,&lt;</a:t>
          </a:r>
          <a:r>
            <a:rPr lang="ko-KR" altLang="en-US" dirty="0" err="1" smtClean="0">
              <a:latin typeface="HY수평선B" panose="02030600000101010101" pitchFamily="18" charset="-127"/>
              <a:ea typeface="HY수평선B" panose="02030600000101010101" pitchFamily="18" charset="-127"/>
            </a:rPr>
            <a:t>보건식품처방학</a:t>
          </a:r>
          <a:r>
            <a:rPr lang="en-US" altLang="ko-KR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&gt;</a:t>
          </a:r>
          <a:r>
            <a:rPr lang="ko-KR" altLang="en-US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등을 교육</a:t>
          </a:r>
          <a:endParaRPr lang="ko-KR" altLang="en-US" dirty="0">
            <a:latin typeface="HY수평선B" pitchFamily="18" charset="-127"/>
            <a:ea typeface="HY수평선B" pitchFamily="18" charset="-127"/>
          </a:endParaRPr>
        </a:p>
      </dgm:t>
    </dgm:pt>
    <dgm:pt modelId="{61DD0705-B11C-4641-B48D-54ED39540C91}" type="parTrans" cxnId="{7B0F33C9-0A67-4F28-BE12-3F957703A59D}">
      <dgm:prSet/>
      <dgm:spPr/>
      <dgm:t>
        <a:bodyPr/>
        <a:lstStyle/>
        <a:p>
          <a:pPr latinLnBrk="1"/>
          <a:endParaRPr lang="ko-KR" altLang="en-US"/>
        </a:p>
      </dgm:t>
    </dgm:pt>
    <dgm:pt modelId="{2E379A39-5AF4-47B2-8CC3-8F9595F7F7AE}" type="sibTrans" cxnId="{7B0F33C9-0A67-4F28-BE12-3F957703A59D}">
      <dgm:prSet/>
      <dgm:spPr/>
      <dgm:t>
        <a:bodyPr/>
        <a:lstStyle/>
        <a:p>
          <a:pPr latinLnBrk="1"/>
          <a:endParaRPr lang="ko-KR" altLang="en-US"/>
        </a:p>
      </dgm:t>
    </dgm:pt>
    <dgm:pt modelId="{31C1B463-C42A-4FAC-8DA0-DA6D80E01E55}">
      <dgm:prSet phldrT="[텍스트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latinLnBrk="1"/>
          <a:r>
            <a:rPr lang="ko-KR" altLang="en-US" dirty="0" smtClean="0">
              <a:latin typeface="HY수평선B" pitchFamily="18" charset="-127"/>
              <a:ea typeface="HY수평선B" pitchFamily="18" charset="-127"/>
            </a:rPr>
            <a:t>취업 및 창업 지원</a:t>
          </a:r>
          <a:endParaRPr lang="ko-KR" altLang="en-US" dirty="0">
            <a:latin typeface="HY수평선B" pitchFamily="18" charset="-127"/>
            <a:ea typeface="HY수평선B" pitchFamily="18" charset="-127"/>
          </a:endParaRPr>
        </a:p>
      </dgm:t>
    </dgm:pt>
    <dgm:pt modelId="{FEAEA13A-0F4F-46A9-ABA2-A7273FBCB36B}" type="parTrans" cxnId="{02971BD2-BB39-4CD9-8260-B93B2AC8E02F}">
      <dgm:prSet/>
      <dgm:spPr/>
      <dgm:t>
        <a:bodyPr/>
        <a:lstStyle/>
        <a:p>
          <a:pPr latinLnBrk="1"/>
          <a:endParaRPr lang="ko-KR" altLang="en-US"/>
        </a:p>
      </dgm:t>
    </dgm:pt>
    <dgm:pt modelId="{5AAE2BAE-1515-4A5E-936A-9D95B1E029EC}" type="sibTrans" cxnId="{02971BD2-BB39-4CD9-8260-B93B2AC8E02F}">
      <dgm:prSet/>
      <dgm:spPr/>
      <dgm:t>
        <a:bodyPr/>
        <a:lstStyle/>
        <a:p>
          <a:pPr latinLnBrk="1"/>
          <a:endParaRPr lang="ko-KR" altLang="en-US"/>
        </a:p>
      </dgm:t>
    </dgm:pt>
    <dgm:pt modelId="{72A1DAED-DD9A-491A-A275-167BE737C333}">
      <dgm:prSet phldrT="[텍스트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latinLnBrk="1"/>
          <a:r>
            <a:rPr lang="ko-KR" altLang="en-US" dirty="0" err="1" smtClean="0">
              <a:latin typeface="HY수평선B" pitchFamily="18" charset="-127"/>
              <a:ea typeface="HY수평선B" pitchFamily="18" charset="-127"/>
            </a:rPr>
            <a:t>전통있는</a:t>
          </a:r>
          <a:r>
            <a:rPr lang="ko-KR" altLang="en-US" dirty="0" smtClean="0">
              <a:latin typeface="HY수평선B" pitchFamily="18" charset="-127"/>
              <a:ea typeface="HY수평선B" pitchFamily="18" charset="-127"/>
            </a:rPr>
            <a:t> 학과 인프라를 통한 </a:t>
          </a:r>
          <a:r>
            <a:rPr lang="ko-KR" altLang="en-US" dirty="0" err="1" smtClean="0">
              <a:latin typeface="HY수평선B" pitchFamily="18" charset="-127"/>
              <a:ea typeface="HY수평선B" pitchFamily="18" charset="-127"/>
            </a:rPr>
            <a:t>인력풀</a:t>
          </a:r>
          <a:r>
            <a:rPr lang="ko-KR" altLang="en-US" dirty="0" smtClean="0">
              <a:latin typeface="HY수평선B" pitchFamily="18" charset="-127"/>
              <a:ea typeface="HY수평선B" pitchFamily="18" charset="-127"/>
            </a:rPr>
            <a:t> 형성</a:t>
          </a:r>
          <a:endParaRPr lang="ko-KR" altLang="en-US" dirty="0">
            <a:latin typeface="HY수평선B" pitchFamily="18" charset="-127"/>
            <a:ea typeface="HY수평선B" pitchFamily="18" charset="-127"/>
          </a:endParaRPr>
        </a:p>
      </dgm:t>
    </dgm:pt>
    <dgm:pt modelId="{111AEFA4-EB9E-4035-8BAC-DC225C3DDFEE}" type="parTrans" cxnId="{37DD586E-F4FA-4F54-85A1-F89EB962F048}">
      <dgm:prSet/>
      <dgm:spPr/>
      <dgm:t>
        <a:bodyPr/>
        <a:lstStyle/>
        <a:p>
          <a:pPr latinLnBrk="1"/>
          <a:endParaRPr lang="ko-KR" altLang="en-US"/>
        </a:p>
      </dgm:t>
    </dgm:pt>
    <dgm:pt modelId="{0BA74C0B-00B5-4A89-ADBF-A8227B116111}" type="sibTrans" cxnId="{37DD586E-F4FA-4F54-85A1-F89EB962F048}">
      <dgm:prSet/>
      <dgm:spPr/>
      <dgm:t>
        <a:bodyPr/>
        <a:lstStyle/>
        <a:p>
          <a:pPr latinLnBrk="1"/>
          <a:endParaRPr lang="ko-KR" altLang="en-US"/>
        </a:p>
      </dgm:t>
    </dgm:pt>
    <dgm:pt modelId="{1F27ED22-5146-42AF-88BB-05CFAEA84951}">
      <dgm:prSet phldrT="[텍스트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latinLnBrk="1"/>
          <a:r>
            <a:rPr lang="ko-KR" altLang="en-US" dirty="0" smtClean="0">
              <a:latin typeface="HY수평선B" pitchFamily="18" charset="-127"/>
              <a:ea typeface="HY수평선B" pitchFamily="18" charset="-127"/>
            </a:rPr>
            <a:t>취업 및 창업지원</a:t>
          </a:r>
          <a:r>
            <a:rPr lang="en-US" altLang="ko-KR" dirty="0" smtClean="0">
              <a:latin typeface="HY수평선B" pitchFamily="18" charset="-127"/>
              <a:ea typeface="HY수평선B" pitchFamily="18" charset="-127"/>
            </a:rPr>
            <a:t>,</a:t>
          </a:r>
          <a:r>
            <a:rPr lang="ko-KR" altLang="en-US" dirty="0" smtClean="0">
              <a:latin typeface="HY수평선B" pitchFamily="18" charset="-127"/>
              <a:ea typeface="HY수평선B" pitchFamily="18" charset="-127"/>
            </a:rPr>
            <a:t> 졸업 후 꾸준한 연구 사업 연계</a:t>
          </a:r>
          <a:endParaRPr lang="ko-KR" altLang="en-US" dirty="0">
            <a:latin typeface="HY수평선B" pitchFamily="18" charset="-127"/>
            <a:ea typeface="HY수평선B" pitchFamily="18" charset="-127"/>
          </a:endParaRPr>
        </a:p>
      </dgm:t>
    </dgm:pt>
    <dgm:pt modelId="{79565DB7-3F32-4FAA-A4BC-D0E75E5D034F}" type="parTrans" cxnId="{898F2AB4-014E-4849-83ED-38D50739F9F0}">
      <dgm:prSet/>
      <dgm:spPr/>
      <dgm:t>
        <a:bodyPr/>
        <a:lstStyle/>
        <a:p>
          <a:pPr latinLnBrk="1"/>
          <a:endParaRPr lang="ko-KR" altLang="en-US"/>
        </a:p>
      </dgm:t>
    </dgm:pt>
    <dgm:pt modelId="{7717B25B-0BBF-4A24-A9EA-67156E211AD9}" type="sibTrans" cxnId="{898F2AB4-014E-4849-83ED-38D50739F9F0}">
      <dgm:prSet/>
      <dgm:spPr/>
      <dgm:t>
        <a:bodyPr/>
        <a:lstStyle/>
        <a:p>
          <a:pPr latinLnBrk="1"/>
          <a:endParaRPr lang="ko-KR" altLang="en-US"/>
        </a:p>
      </dgm:t>
    </dgm:pt>
    <dgm:pt modelId="{A1F7AD1A-8DB6-4690-B46E-C1F3CEF368E7}" type="pres">
      <dgm:prSet presAssocID="{3A5F1396-F0C6-4656-97FB-E6429025DF9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D55F716-AD52-4400-984A-61237A5C2171}" type="pres">
      <dgm:prSet presAssocID="{9F5524D4-0A0F-4661-A46D-8643617BD125}" presName="comp" presStyleCnt="0"/>
      <dgm:spPr/>
    </dgm:pt>
    <dgm:pt modelId="{1B6E9969-9ECF-40AE-9543-098FAB2F40E3}" type="pres">
      <dgm:prSet presAssocID="{9F5524D4-0A0F-4661-A46D-8643617BD125}" presName="box" presStyleLbl="node1" presStyleIdx="0" presStyleCnt="3" custLinFactNeighborX="525" custLinFactNeighborY="-1110"/>
      <dgm:spPr/>
      <dgm:t>
        <a:bodyPr/>
        <a:lstStyle/>
        <a:p>
          <a:pPr latinLnBrk="1"/>
          <a:endParaRPr lang="ko-KR" altLang="en-US"/>
        </a:p>
      </dgm:t>
    </dgm:pt>
    <dgm:pt modelId="{CDC085DA-2013-4566-8C22-A3E582177E8F}" type="pres">
      <dgm:prSet presAssocID="{9F5524D4-0A0F-4661-A46D-8643617BD125}" presName="img" presStyleLbl="fgImgPlace1" presStyleIdx="0" presStyleCnt="3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pPr latinLnBrk="1"/>
          <a:endParaRPr lang="ko-KR" altLang="en-US"/>
        </a:p>
      </dgm:t>
    </dgm:pt>
    <dgm:pt modelId="{6678A171-6055-44AB-8CE9-968CC2DA7E58}" type="pres">
      <dgm:prSet presAssocID="{9F5524D4-0A0F-4661-A46D-8643617BD12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EAC8F11-1D46-4145-B507-1D5F6D681FF7}" type="pres">
      <dgm:prSet presAssocID="{6DCB4478-C576-45FA-ACFD-58E357D47400}" presName="spacer" presStyleCnt="0"/>
      <dgm:spPr/>
    </dgm:pt>
    <dgm:pt modelId="{B60FB4BB-7925-498A-85EA-A6FEFEBCEE86}" type="pres">
      <dgm:prSet presAssocID="{E2D89680-5F47-417B-AA37-DFB6F0204266}" presName="comp" presStyleCnt="0"/>
      <dgm:spPr/>
    </dgm:pt>
    <dgm:pt modelId="{E81FEEAC-5737-47F9-9AF9-E80C41E2356E}" type="pres">
      <dgm:prSet presAssocID="{E2D89680-5F47-417B-AA37-DFB6F0204266}" presName="box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DE313098-C1D0-4347-89E3-258E36ABC0C8}" type="pres">
      <dgm:prSet presAssocID="{E2D89680-5F47-417B-AA37-DFB6F0204266}" presName="img" presStyleLbl="fgImgPlace1" presStyleIdx="1" presStyleCnt="3"/>
      <dgm:spPr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pPr latinLnBrk="1"/>
          <a:endParaRPr lang="ko-KR" altLang="en-US"/>
        </a:p>
      </dgm:t>
    </dgm:pt>
    <dgm:pt modelId="{456E958F-2EC6-4FEA-83E0-59E456F85FFC}" type="pres">
      <dgm:prSet presAssocID="{E2D89680-5F47-417B-AA37-DFB6F0204266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65F9E6E-160E-4893-9233-73123C4FBABB}" type="pres">
      <dgm:prSet presAssocID="{E20EC02E-0C97-492B-9534-24CB28947E92}" presName="spacer" presStyleCnt="0"/>
      <dgm:spPr/>
    </dgm:pt>
    <dgm:pt modelId="{65DFF443-B63E-4F73-B004-BF2019CFB541}" type="pres">
      <dgm:prSet presAssocID="{31C1B463-C42A-4FAC-8DA0-DA6D80E01E55}" presName="comp" presStyleCnt="0"/>
      <dgm:spPr/>
    </dgm:pt>
    <dgm:pt modelId="{5747DC66-C566-4A30-AB46-74A76BF29996}" type="pres">
      <dgm:prSet presAssocID="{31C1B463-C42A-4FAC-8DA0-DA6D80E01E55}" presName="box" presStyleLbl="node1" presStyleIdx="2" presStyleCnt="3" custLinFactNeighborX="-391" custLinFactNeighborY="1876"/>
      <dgm:spPr/>
      <dgm:t>
        <a:bodyPr/>
        <a:lstStyle/>
        <a:p>
          <a:pPr latinLnBrk="1"/>
          <a:endParaRPr lang="ko-KR" altLang="en-US"/>
        </a:p>
      </dgm:t>
    </dgm:pt>
    <dgm:pt modelId="{BD03BD01-7E1E-4387-9C6E-8D75EA565042}" type="pres">
      <dgm:prSet presAssocID="{31C1B463-C42A-4FAC-8DA0-DA6D80E01E55}" presName="img" presStyleLbl="fgImgPlace1" presStyleIdx="2" presStyleCnt="3"/>
      <dgm:spPr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pPr latinLnBrk="1"/>
          <a:endParaRPr lang="ko-KR" altLang="en-US"/>
        </a:p>
      </dgm:t>
    </dgm:pt>
    <dgm:pt modelId="{B4BC8459-9559-4DD1-A74F-504BE3E6899E}" type="pres">
      <dgm:prSet presAssocID="{31C1B463-C42A-4FAC-8DA0-DA6D80E01E55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77F7A29-DCA2-4819-994F-4792FEE65D65}" type="presOf" srcId="{9F5524D4-0A0F-4661-A46D-8643617BD125}" destId="{1B6E9969-9ECF-40AE-9543-098FAB2F40E3}" srcOrd="0" destOrd="0" presId="urn:microsoft.com/office/officeart/2005/8/layout/vList4#1"/>
    <dgm:cxn modelId="{78BC18AA-D425-4154-ADBD-15677C6CE5BD}" srcId="{3A5F1396-F0C6-4656-97FB-E6429025DF9F}" destId="{9F5524D4-0A0F-4661-A46D-8643617BD125}" srcOrd="0" destOrd="0" parTransId="{1199A6B1-3DA8-4633-8F7A-D60251FC80C8}" sibTransId="{6DCB4478-C576-45FA-ACFD-58E357D47400}"/>
    <dgm:cxn modelId="{898F2AB4-014E-4849-83ED-38D50739F9F0}" srcId="{31C1B463-C42A-4FAC-8DA0-DA6D80E01E55}" destId="{1F27ED22-5146-42AF-88BB-05CFAEA84951}" srcOrd="1" destOrd="0" parTransId="{79565DB7-3F32-4FAA-A4BC-D0E75E5D034F}" sibTransId="{7717B25B-0BBF-4A24-A9EA-67156E211AD9}"/>
    <dgm:cxn modelId="{8C46ED73-5F67-4EB6-B78C-B291E1520D5F}" type="presOf" srcId="{1F27ED22-5146-42AF-88BB-05CFAEA84951}" destId="{5747DC66-C566-4A30-AB46-74A76BF29996}" srcOrd="0" destOrd="2" presId="urn:microsoft.com/office/officeart/2005/8/layout/vList4#1"/>
    <dgm:cxn modelId="{77303362-965B-40CA-8F48-03CD5A257704}" type="presOf" srcId="{18FE2EF8-BAE4-4AAB-A493-DFE5F9B4651F}" destId="{456E958F-2EC6-4FEA-83E0-59E456F85FFC}" srcOrd="1" destOrd="1" presId="urn:microsoft.com/office/officeart/2005/8/layout/vList4#1"/>
    <dgm:cxn modelId="{02971BD2-BB39-4CD9-8260-B93B2AC8E02F}" srcId="{3A5F1396-F0C6-4656-97FB-E6429025DF9F}" destId="{31C1B463-C42A-4FAC-8DA0-DA6D80E01E55}" srcOrd="2" destOrd="0" parTransId="{FEAEA13A-0F4F-46A9-ABA2-A7273FBCB36B}" sibTransId="{5AAE2BAE-1515-4A5E-936A-9D95B1E029EC}"/>
    <dgm:cxn modelId="{45BD7B65-0203-40AC-BE36-16FB2AD5EF04}" type="presOf" srcId="{9F5524D4-0A0F-4661-A46D-8643617BD125}" destId="{6678A171-6055-44AB-8CE9-968CC2DA7E58}" srcOrd="1" destOrd="0" presId="urn:microsoft.com/office/officeart/2005/8/layout/vList4#1"/>
    <dgm:cxn modelId="{AF9F871A-05AF-4E0E-A0BB-6C3610501664}" type="presOf" srcId="{E2D89680-5F47-417B-AA37-DFB6F0204266}" destId="{456E958F-2EC6-4FEA-83E0-59E456F85FFC}" srcOrd="1" destOrd="0" presId="urn:microsoft.com/office/officeart/2005/8/layout/vList4#1"/>
    <dgm:cxn modelId="{B5CEF91E-2729-49A9-AE3C-2AD87C54EFC3}" type="presOf" srcId="{18FE2EF8-BAE4-4AAB-A493-DFE5F9B4651F}" destId="{E81FEEAC-5737-47F9-9AF9-E80C41E2356E}" srcOrd="0" destOrd="1" presId="urn:microsoft.com/office/officeart/2005/8/layout/vList4#1"/>
    <dgm:cxn modelId="{86F1E652-0F8A-44E3-8D56-C5D4300F2857}" type="presOf" srcId="{D326A0EE-50EA-478E-9C02-6DE5A4750DD7}" destId="{6678A171-6055-44AB-8CE9-968CC2DA7E58}" srcOrd="1" destOrd="1" presId="urn:microsoft.com/office/officeart/2005/8/layout/vList4#1"/>
    <dgm:cxn modelId="{7A1C4808-72F0-40B6-851C-BA0569259C19}" type="presOf" srcId="{31C1B463-C42A-4FAC-8DA0-DA6D80E01E55}" destId="{B4BC8459-9559-4DD1-A74F-504BE3E6899E}" srcOrd="1" destOrd="0" presId="urn:microsoft.com/office/officeart/2005/8/layout/vList4#1"/>
    <dgm:cxn modelId="{8F4C12B1-BB07-430D-A690-59E4DA2B667A}" type="presOf" srcId="{E2D89680-5F47-417B-AA37-DFB6F0204266}" destId="{E81FEEAC-5737-47F9-9AF9-E80C41E2356E}" srcOrd="0" destOrd="0" presId="urn:microsoft.com/office/officeart/2005/8/layout/vList4#1"/>
    <dgm:cxn modelId="{37DD586E-F4FA-4F54-85A1-F89EB962F048}" srcId="{31C1B463-C42A-4FAC-8DA0-DA6D80E01E55}" destId="{72A1DAED-DD9A-491A-A275-167BE737C333}" srcOrd="0" destOrd="0" parTransId="{111AEFA4-EB9E-4035-8BAC-DC225C3DDFEE}" sibTransId="{0BA74C0B-00B5-4A89-ADBF-A8227B116111}"/>
    <dgm:cxn modelId="{71B7F68C-D90D-4D9C-BF76-988D0F160E13}" srcId="{9F5524D4-0A0F-4661-A46D-8643617BD125}" destId="{D326A0EE-50EA-478E-9C02-6DE5A4750DD7}" srcOrd="0" destOrd="0" parTransId="{86F69E6D-92EE-4FC4-AD37-8E4D35091E6A}" sibTransId="{DC0D827B-D658-46B3-B96F-B13C04B1F2F7}"/>
    <dgm:cxn modelId="{7B0F33C9-0A67-4F28-BE12-3F957703A59D}" srcId="{E2D89680-5F47-417B-AA37-DFB6F0204266}" destId="{18FE2EF8-BAE4-4AAB-A493-DFE5F9B4651F}" srcOrd="0" destOrd="0" parTransId="{61DD0705-B11C-4641-B48D-54ED39540C91}" sibTransId="{2E379A39-5AF4-47B2-8CC3-8F9595F7F7AE}"/>
    <dgm:cxn modelId="{E64FAC37-9694-4590-BFC6-D81AF495B606}" type="presOf" srcId="{72A1DAED-DD9A-491A-A275-167BE737C333}" destId="{B4BC8459-9559-4DD1-A74F-504BE3E6899E}" srcOrd="1" destOrd="1" presId="urn:microsoft.com/office/officeart/2005/8/layout/vList4#1"/>
    <dgm:cxn modelId="{9864DD86-C7AC-4EF7-A247-37A8348BC385}" type="presOf" srcId="{D326A0EE-50EA-478E-9C02-6DE5A4750DD7}" destId="{1B6E9969-9ECF-40AE-9543-098FAB2F40E3}" srcOrd="0" destOrd="1" presId="urn:microsoft.com/office/officeart/2005/8/layout/vList4#1"/>
    <dgm:cxn modelId="{0F888967-BE06-43E6-BA9A-C284860E52F3}" srcId="{3A5F1396-F0C6-4656-97FB-E6429025DF9F}" destId="{E2D89680-5F47-417B-AA37-DFB6F0204266}" srcOrd="1" destOrd="0" parTransId="{F4193BDF-0B9B-4B81-AABA-12B9D6A4E7F6}" sibTransId="{E20EC02E-0C97-492B-9534-24CB28947E92}"/>
    <dgm:cxn modelId="{6391B1D9-703B-475F-BA91-94FE89AE082F}" type="presOf" srcId="{72A1DAED-DD9A-491A-A275-167BE737C333}" destId="{5747DC66-C566-4A30-AB46-74A76BF29996}" srcOrd="0" destOrd="1" presId="urn:microsoft.com/office/officeart/2005/8/layout/vList4#1"/>
    <dgm:cxn modelId="{53981863-E14E-4D9C-A5FB-826C7809D38D}" type="presOf" srcId="{3A5F1396-F0C6-4656-97FB-E6429025DF9F}" destId="{A1F7AD1A-8DB6-4690-B46E-C1F3CEF368E7}" srcOrd="0" destOrd="0" presId="urn:microsoft.com/office/officeart/2005/8/layout/vList4#1"/>
    <dgm:cxn modelId="{B92FF4E5-6224-4F25-8EF2-FE31E9AC4538}" type="presOf" srcId="{1F27ED22-5146-42AF-88BB-05CFAEA84951}" destId="{B4BC8459-9559-4DD1-A74F-504BE3E6899E}" srcOrd="1" destOrd="2" presId="urn:microsoft.com/office/officeart/2005/8/layout/vList4#1"/>
    <dgm:cxn modelId="{316DD4A4-7072-439D-9C2C-D42CFC8C0C57}" type="presOf" srcId="{31C1B463-C42A-4FAC-8DA0-DA6D80E01E55}" destId="{5747DC66-C566-4A30-AB46-74A76BF29996}" srcOrd="0" destOrd="0" presId="urn:microsoft.com/office/officeart/2005/8/layout/vList4#1"/>
    <dgm:cxn modelId="{329A6B77-FDDF-432B-B123-7081C39B3DA9}" type="presParOf" srcId="{A1F7AD1A-8DB6-4690-B46E-C1F3CEF368E7}" destId="{5D55F716-AD52-4400-984A-61237A5C2171}" srcOrd="0" destOrd="0" presId="urn:microsoft.com/office/officeart/2005/8/layout/vList4#1"/>
    <dgm:cxn modelId="{1A593F71-E1A2-4C08-8C63-3B947D647E5A}" type="presParOf" srcId="{5D55F716-AD52-4400-984A-61237A5C2171}" destId="{1B6E9969-9ECF-40AE-9543-098FAB2F40E3}" srcOrd="0" destOrd="0" presId="urn:microsoft.com/office/officeart/2005/8/layout/vList4#1"/>
    <dgm:cxn modelId="{CACE5D2E-162C-4828-B57C-B068EAA10AD5}" type="presParOf" srcId="{5D55F716-AD52-4400-984A-61237A5C2171}" destId="{CDC085DA-2013-4566-8C22-A3E582177E8F}" srcOrd="1" destOrd="0" presId="urn:microsoft.com/office/officeart/2005/8/layout/vList4#1"/>
    <dgm:cxn modelId="{6B685888-E30C-4BD8-BB96-2C18E3BA21B6}" type="presParOf" srcId="{5D55F716-AD52-4400-984A-61237A5C2171}" destId="{6678A171-6055-44AB-8CE9-968CC2DA7E58}" srcOrd="2" destOrd="0" presId="urn:microsoft.com/office/officeart/2005/8/layout/vList4#1"/>
    <dgm:cxn modelId="{E14AF199-58BF-47EE-AF76-A090155E4816}" type="presParOf" srcId="{A1F7AD1A-8DB6-4690-B46E-C1F3CEF368E7}" destId="{3EAC8F11-1D46-4145-B507-1D5F6D681FF7}" srcOrd="1" destOrd="0" presId="urn:microsoft.com/office/officeart/2005/8/layout/vList4#1"/>
    <dgm:cxn modelId="{1B018B1B-56F9-4331-A242-F9553F735275}" type="presParOf" srcId="{A1F7AD1A-8DB6-4690-B46E-C1F3CEF368E7}" destId="{B60FB4BB-7925-498A-85EA-A6FEFEBCEE86}" srcOrd="2" destOrd="0" presId="urn:microsoft.com/office/officeart/2005/8/layout/vList4#1"/>
    <dgm:cxn modelId="{2EAB4837-AF52-4B5A-B00B-3843E1FD7854}" type="presParOf" srcId="{B60FB4BB-7925-498A-85EA-A6FEFEBCEE86}" destId="{E81FEEAC-5737-47F9-9AF9-E80C41E2356E}" srcOrd="0" destOrd="0" presId="urn:microsoft.com/office/officeart/2005/8/layout/vList4#1"/>
    <dgm:cxn modelId="{B3B2D280-522C-4D12-9DF5-EF06CE72D210}" type="presParOf" srcId="{B60FB4BB-7925-498A-85EA-A6FEFEBCEE86}" destId="{DE313098-C1D0-4347-89E3-258E36ABC0C8}" srcOrd="1" destOrd="0" presId="urn:microsoft.com/office/officeart/2005/8/layout/vList4#1"/>
    <dgm:cxn modelId="{989A8BFC-4289-4E02-8D60-617BF6041E91}" type="presParOf" srcId="{B60FB4BB-7925-498A-85EA-A6FEFEBCEE86}" destId="{456E958F-2EC6-4FEA-83E0-59E456F85FFC}" srcOrd="2" destOrd="0" presId="urn:microsoft.com/office/officeart/2005/8/layout/vList4#1"/>
    <dgm:cxn modelId="{746D4FE9-D79C-42AB-9A17-CD0A17851320}" type="presParOf" srcId="{A1F7AD1A-8DB6-4690-B46E-C1F3CEF368E7}" destId="{D65F9E6E-160E-4893-9233-73123C4FBABB}" srcOrd="3" destOrd="0" presId="urn:microsoft.com/office/officeart/2005/8/layout/vList4#1"/>
    <dgm:cxn modelId="{20D54C55-416B-4B5B-9025-AEA0BE0BC10F}" type="presParOf" srcId="{A1F7AD1A-8DB6-4690-B46E-C1F3CEF368E7}" destId="{65DFF443-B63E-4F73-B004-BF2019CFB541}" srcOrd="4" destOrd="0" presId="urn:microsoft.com/office/officeart/2005/8/layout/vList4#1"/>
    <dgm:cxn modelId="{E9BD6E97-C8A4-4E3B-B71C-38B5E897C825}" type="presParOf" srcId="{65DFF443-B63E-4F73-B004-BF2019CFB541}" destId="{5747DC66-C566-4A30-AB46-74A76BF29996}" srcOrd="0" destOrd="0" presId="urn:microsoft.com/office/officeart/2005/8/layout/vList4#1"/>
    <dgm:cxn modelId="{C6F3F2A2-792D-4DAA-AD6E-081EDE49D8A2}" type="presParOf" srcId="{65DFF443-B63E-4F73-B004-BF2019CFB541}" destId="{BD03BD01-7E1E-4387-9C6E-8D75EA565042}" srcOrd="1" destOrd="0" presId="urn:microsoft.com/office/officeart/2005/8/layout/vList4#1"/>
    <dgm:cxn modelId="{C1458E89-238E-4D99-B480-CFA7EAAFDB9E}" type="presParOf" srcId="{65DFF443-B63E-4F73-B004-BF2019CFB541}" destId="{B4BC8459-9559-4DD1-A74F-504BE3E6899E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E9969-9ECF-40AE-9543-098FAB2F40E3}">
      <dsp:nvSpPr>
        <dsp:cNvPr id="0" name=""/>
        <dsp:cNvSpPr/>
      </dsp:nvSpPr>
      <dsp:spPr>
        <a:xfrm>
          <a:off x="0" y="0"/>
          <a:ext cx="7858180" cy="154038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>
              <a:latin typeface="HY수평선B" pitchFamily="18" charset="-127"/>
              <a:ea typeface="HY수평선B" pitchFamily="18" charset="-127"/>
            </a:rPr>
            <a:t>맞춤형 교수방법과 교육과정 연구개발</a:t>
          </a:r>
          <a:endParaRPr lang="ko-KR" altLang="en-US" sz="1900" kern="1200" dirty="0">
            <a:latin typeface="HY수평선B" pitchFamily="18" charset="-127"/>
            <a:ea typeface="HY수평선B" pitchFamily="18" charset="-127"/>
          </a:endParaRPr>
        </a:p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500" kern="1200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보완건강미용 관련 전문가 양성 교육강화와 </a:t>
          </a:r>
          <a:r>
            <a:rPr lang="ko-KR" altLang="en-US" sz="1500" kern="1200" dirty="0" err="1" smtClean="0">
              <a:latin typeface="HY수평선B" panose="02030600000101010101" pitchFamily="18" charset="-127"/>
              <a:ea typeface="HY수평선B" panose="02030600000101010101" pitchFamily="18" charset="-127"/>
            </a:rPr>
            <a:t>국가ㆍ지역사회연계연구</a:t>
          </a:r>
          <a:r>
            <a:rPr lang="ko-KR" altLang="en-US" sz="1500" kern="1200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 개발 능력 강화 및 산학연 협력 활성화를 통한 네트워크 구축을 위한 맞춤형 교수방법과 교육과정을 연구 개발</a:t>
          </a:r>
          <a:endParaRPr lang="ko-KR" altLang="en-US" sz="1500" kern="1200" dirty="0">
            <a:latin typeface="HY수평선B" pitchFamily="18" charset="-127"/>
            <a:ea typeface="HY수평선B" pitchFamily="18" charset="-127"/>
          </a:endParaRPr>
        </a:p>
      </dsp:txBody>
      <dsp:txXfrm>
        <a:off x="1725674" y="0"/>
        <a:ext cx="6132505" cy="1540381"/>
      </dsp:txXfrm>
    </dsp:sp>
    <dsp:sp modelId="{CDC085DA-2013-4566-8C22-A3E582177E8F}">
      <dsp:nvSpPr>
        <dsp:cNvPr id="0" name=""/>
        <dsp:cNvSpPr/>
      </dsp:nvSpPr>
      <dsp:spPr>
        <a:xfrm>
          <a:off x="154038" y="154038"/>
          <a:ext cx="1571636" cy="123230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81FEEAC-5737-47F9-9AF9-E80C41E2356E}">
      <dsp:nvSpPr>
        <dsp:cNvPr id="0" name=""/>
        <dsp:cNvSpPr/>
      </dsp:nvSpPr>
      <dsp:spPr>
        <a:xfrm>
          <a:off x="0" y="1694420"/>
          <a:ext cx="7858180" cy="154038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>
              <a:latin typeface="HY수평선B" pitchFamily="18" charset="-127"/>
              <a:ea typeface="HY수평선B" pitchFamily="18" charset="-127"/>
            </a:rPr>
            <a:t>중국문화 특성화 학과</a:t>
          </a:r>
          <a:endParaRPr lang="ko-KR" altLang="en-US" sz="1900" kern="1200" dirty="0">
            <a:latin typeface="HY수평선B" pitchFamily="18" charset="-127"/>
            <a:ea typeface="HY수평선B" pitchFamily="18" charset="-127"/>
          </a:endParaRPr>
        </a:p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500" kern="1200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국내 환경분석을 통한 맞춤형 교육과정을 개설 운영하고 있으며</a:t>
          </a:r>
          <a:r>
            <a:rPr lang="en-US" altLang="ko-KR" sz="1500" kern="1200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, </a:t>
          </a:r>
          <a:r>
            <a:rPr lang="ko-KR" altLang="en-US" sz="1500" kern="1200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특히 한국형 미용분야의 </a:t>
          </a:r>
          <a:r>
            <a:rPr lang="ko-KR" altLang="en-US" sz="1500" kern="1200" dirty="0" err="1" smtClean="0">
              <a:latin typeface="HY수평선B" panose="02030600000101010101" pitchFamily="18" charset="-127"/>
              <a:ea typeface="HY수평선B" panose="02030600000101010101" pitchFamily="18" charset="-127"/>
            </a:rPr>
            <a:t>심도있는</a:t>
          </a:r>
          <a:r>
            <a:rPr lang="ko-KR" altLang="en-US" sz="1500" kern="1200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 교육에 대한 유학생들의 </a:t>
          </a:r>
          <a:r>
            <a:rPr lang="ko-KR" altLang="en-US" sz="1500" kern="1200" dirty="0" err="1" smtClean="0">
              <a:latin typeface="HY수평선B" panose="02030600000101010101" pitchFamily="18" charset="-127"/>
              <a:ea typeface="HY수평선B" panose="02030600000101010101" pitchFamily="18" charset="-127"/>
            </a:rPr>
            <a:t>니즈에</a:t>
          </a:r>
          <a:r>
            <a:rPr lang="ko-KR" altLang="en-US" sz="1500" kern="1200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 따라</a:t>
          </a:r>
          <a:r>
            <a:rPr lang="en-US" altLang="ko-KR" sz="1500" kern="1200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, &lt;</a:t>
          </a:r>
          <a:r>
            <a:rPr lang="ko-KR" altLang="en-US" sz="1500" kern="1200" dirty="0" err="1" smtClean="0">
              <a:latin typeface="HY수평선B" panose="02030600000101010101" pitchFamily="18" charset="-127"/>
              <a:ea typeface="HY수평선B" panose="02030600000101010101" pitchFamily="18" charset="-127"/>
            </a:rPr>
            <a:t>반사미용학</a:t>
          </a:r>
          <a:r>
            <a:rPr lang="en-US" altLang="ko-KR" sz="1500" kern="1200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&gt;,&lt;</a:t>
          </a:r>
          <a:r>
            <a:rPr lang="ko-KR" altLang="en-US" sz="1500" kern="1200" dirty="0" err="1" smtClean="0">
              <a:latin typeface="HY수평선B" panose="02030600000101010101" pitchFamily="18" charset="-127"/>
              <a:ea typeface="HY수평선B" panose="02030600000101010101" pitchFamily="18" charset="-127"/>
            </a:rPr>
            <a:t>마사지테라피</a:t>
          </a:r>
          <a:r>
            <a:rPr lang="ko-KR" altLang="en-US" sz="1500" kern="1200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 연구분석</a:t>
          </a:r>
          <a:r>
            <a:rPr lang="en-US" altLang="ko-KR" sz="1500" kern="1200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&gt;,&lt;</a:t>
          </a:r>
          <a:r>
            <a:rPr lang="ko-KR" altLang="en-US" sz="1500" kern="1200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두피모발연구분석</a:t>
          </a:r>
          <a:r>
            <a:rPr lang="en-US" altLang="ko-KR" sz="1500" kern="1200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&gt;,&lt;</a:t>
          </a:r>
          <a:r>
            <a:rPr lang="ko-KR" altLang="en-US" sz="1500" kern="1200" dirty="0" err="1" smtClean="0">
              <a:latin typeface="HY수평선B" panose="02030600000101010101" pitchFamily="18" charset="-127"/>
              <a:ea typeface="HY수평선B" panose="02030600000101010101" pitchFamily="18" charset="-127"/>
            </a:rPr>
            <a:t>통합온열요법</a:t>
          </a:r>
          <a:r>
            <a:rPr lang="en-US" altLang="ko-KR" sz="1500" kern="1200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&gt;,&lt;</a:t>
          </a:r>
          <a:r>
            <a:rPr lang="ko-KR" altLang="en-US" sz="1500" kern="1200" dirty="0" err="1" smtClean="0">
              <a:latin typeface="HY수평선B" panose="02030600000101010101" pitchFamily="18" charset="-127"/>
              <a:ea typeface="HY수평선B" panose="02030600000101010101" pitchFamily="18" charset="-127"/>
            </a:rPr>
            <a:t>뷰티푸드테라피</a:t>
          </a:r>
          <a:r>
            <a:rPr lang="en-US" altLang="ko-KR" sz="1500" kern="1200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&gt;,&lt;</a:t>
          </a:r>
          <a:r>
            <a:rPr lang="ko-KR" altLang="en-US" sz="1500" kern="1200" dirty="0" err="1" smtClean="0">
              <a:latin typeface="HY수평선B" panose="02030600000101010101" pitchFamily="18" charset="-127"/>
              <a:ea typeface="HY수평선B" panose="02030600000101010101" pitchFamily="18" charset="-127"/>
            </a:rPr>
            <a:t>보건식품처방학</a:t>
          </a:r>
          <a:r>
            <a:rPr lang="en-US" altLang="ko-KR" sz="1500" kern="1200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&gt;</a:t>
          </a:r>
          <a:r>
            <a:rPr lang="ko-KR" altLang="en-US" sz="1500" kern="1200" dirty="0" smtClean="0">
              <a:latin typeface="HY수평선B" panose="02030600000101010101" pitchFamily="18" charset="-127"/>
              <a:ea typeface="HY수평선B" panose="02030600000101010101" pitchFamily="18" charset="-127"/>
            </a:rPr>
            <a:t>등을 교육</a:t>
          </a:r>
          <a:endParaRPr lang="ko-KR" altLang="en-US" sz="1500" kern="1200" dirty="0">
            <a:latin typeface="HY수평선B" pitchFamily="18" charset="-127"/>
            <a:ea typeface="HY수평선B" pitchFamily="18" charset="-127"/>
          </a:endParaRPr>
        </a:p>
      </dsp:txBody>
      <dsp:txXfrm>
        <a:off x="1725674" y="1694420"/>
        <a:ext cx="6132505" cy="1540381"/>
      </dsp:txXfrm>
    </dsp:sp>
    <dsp:sp modelId="{DE313098-C1D0-4347-89E3-258E36ABC0C8}">
      <dsp:nvSpPr>
        <dsp:cNvPr id="0" name=""/>
        <dsp:cNvSpPr/>
      </dsp:nvSpPr>
      <dsp:spPr>
        <a:xfrm>
          <a:off x="154038" y="1848458"/>
          <a:ext cx="1571636" cy="123230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747DC66-C566-4A30-AB46-74A76BF29996}">
      <dsp:nvSpPr>
        <dsp:cNvPr id="0" name=""/>
        <dsp:cNvSpPr/>
      </dsp:nvSpPr>
      <dsp:spPr>
        <a:xfrm>
          <a:off x="0" y="3388840"/>
          <a:ext cx="7858180" cy="154038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>
              <a:latin typeface="HY수평선B" pitchFamily="18" charset="-127"/>
              <a:ea typeface="HY수평선B" pitchFamily="18" charset="-127"/>
            </a:rPr>
            <a:t>취업 및 창업 지원</a:t>
          </a:r>
          <a:endParaRPr lang="ko-KR" altLang="en-US" sz="1900" kern="1200" dirty="0">
            <a:latin typeface="HY수평선B" pitchFamily="18" charset="-127"/>
            <a:ea typeface="HY수평선B" pitchFamily="18" charset="-127"/>
          </a:endParaRPr>
        </a:p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500" kern="1200" dirty="0" err="1" smtClean="0">
              <a:latin typeface="HY수평선B" pitchFamily="18" charset="-127"/>
              <a:ea typeface="HY수평선B" pitchFamily="18" charset="-127"/>
            </a:rPr>
            <a:t>전통있는</a:t>
          </a:r>
          <a:r>
            <a:rPr lang="ko-KR" altLang="en-US" sz="1500" kern="1200" dirty="0" smtClean="0">
              <a:latin typeface="HY수평선B" pitchFamily="18" charset="-127"/>
              <a:ea typeface="HY수평선B" pitchFamily="18" charset="-127"/>
            </a:rPr>
            <a:t> 학과 인프라를 통한 </a:t>
          </a:r>
          <a:r>
            <a:rPr lang="ko-KR" altLang="en-US" sz="1500" kern="1200" dirty="0" err="1" smtClean="0">
              <a:latin typeface="HY수평선B" pitchFamily="18" charset="-127"/>
              <a:ea typeface="HY수평선B" pitchFamily="18" charset="-127"/>
            </a:rPr>
            <a:t>인력풀</a:t>
          </a:r>
          <a:r>
            <a:rPr lang="ko-KR" altLang="en-US" sz="1500" kern="1200" dirty="0" smtClean="0">
              <a:latin typeface="HY수평선B" pitchFamily="18" charset="-127"/>
              <a:ea typeface="HY수평선B" pitchFamily="18" charset="-127"/>
            </a:rPr>
            <a:t> 형성</a:t>
          </a:r>
          <a:endParaRPr lang="ko-KR" altLang="en-US" sz="1500" kern="1200" dirty="0">
            <a:latin typeface="HY수평선B" pitchFamily="18" charset="-127"/>
            <a:ea typeface="HY수평선B" pitchFamily="18" charset="-127"/>
          </a:endParaRPr>
        </a:p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500" kern="1200" dirty="0" smtClean="0">
              <a:latin typeface="HY수평선B" pitchFamily="18" charset="-127"/>
              <a:ea typeface="HY수평선B" pitchFamily="18" charset="-127"/>
            </a:rPr>
            <a:t>취업 및 창업지원</a:t>
          </a:r>
          <a:r>
            <a:rPr lang="en-US" altLang="ko-KR" sz="1500" kern="1200" dirty="0" smtClean="0">
              <a:latin typeface="HY수평선B" pitchFamily="18" charset="-127"/>
              <a:ea typeface="HY수평선B" pitchFamily="18" charset="-127"/>
            </a:rPr>
            <a:t>,</a:t>
          </a:r>
          <a:r>
            <a:rPr lang="ko-KR" altLang="en-US" sz="1500" kern="1200" dirty="0" smtClean="0">
              <a:latin typeface="HY수평선B" pitchFamily="18" charset="-127"/>
              <a:ea typeface="HY수평선B" pitchFamily="18" charset="-127"/>
            </a:rPr>
            <a:t> 졸업 후 꾸준한 연구 사업 연계</a:t>
          </a:r>
          <a:endParaRPr lang="ko-KR" altLang="en-US" sz="1500" kern="1200" dirty="0">
            <a:latin typeface="HY수평선B" pitchFamily="18" charset="-127"/>
            <a:ea typeface="HY수평선B" pitchFamily="18" charset="-127"/>
          </a:endParaRPr>
        </a:p>
      </dsp:txBody>
      <dsp:txXfrm>
        <a:off x="1725674" y="3388840"/>
        <a:ext cx="6132505" cy="1540381"/>
      </dsp:txXfrm>
    </dsp:sp>
    <dsp:sp modelId="{BD03BD01-7E1E-4387-9C6E-8D75EA565042}">
      <dsp:nvSpPr>
        <dsp:cNvPr id="0" name=""/>
        <dsp:cNvSpPr/>
      </dsp:nvSpPr>
      <dsp:spPr>
        <a:xfrm>
          <a:off x="154038" y="3542878"/>
          <a:ext cx="1571636" cy="123230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0D141-74B3-4830-A725-4B608498690D}" type="datetimeFigureOut">
              <a:rPr lang="ko-KR" altLang="en-US" smtClean="0"/>
              <a:pPr/>
              <a:t>2018-01-04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08275-8D86-4219-8AAD-E71A862384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824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5165A4-46DF-4A76-A7CA-6FF4DCA717A2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730049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B1E-4F39-47AC-ADCF-1C7934EF557F}" type="datetimeFigureOut">
              <a:rPr lang="en-US" smtClean="0"/>
              <a:pPr/>
              <a:t>1/4/2018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CEE6-A8B9-4E87-81E3-67B1867F1C23}" type="slidenum">
              <a:rPr kumimoji="0" lang="ko-KR" altLang="en-US" smtClean="0"/>
              <a:pPr/>
              <a:t>‹#›</a:t>
            </a:fld>
            <a:endParaRPr kumimoji="0"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B1E-4F39-47AC-ADCF-1C7934EF557F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CEE6-A8B9-4E87-81E3-67B1867F1C23}" type="slidenum">
              <a:rPr kumimoji="0" lang="ko-KR" altLang="en-US" smtClean="0"/>
              <a:pPr/>
              <a:t>‹#›</a:t>
            </a:fld>
            <a:endParaRPr kumimoji="0"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B1E-4F39-47AC-ADCF-1C7934EF557F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CEE6-A8B9-4E87-81E3-67B1867F1C23}" type="slidenum">
              <a:rPr kumimoji="0" lang="ko-KR" altLang="en-US" smtClean="0"/>
              <a:pPr/>
              <a:t>‹#›</a:t>
            </a:fld>
            <a:endParaRPr kumimoji="0"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B1E-4F39-47AC-ADCF-1C7934EF557F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CEE6-A8B9-4E87-81E3-67B1867F1C23}" type="slidenum">
              <a:rPr kumimoji="0" lang="ko-KR" altLang="en-US" smtClean="0"/>
              <a:pPr/>
              <a:t>‹#›</a:t>
            </a:fld>
            <a:endParaRPr kumimoji="0"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B1E-4F39-47AC-ADCF-1C7934EF557F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CEE6-A8B9-4E87-81E3-67B1867F1C23}" type="slidenum">
              <a:rPr kumimoji="0" lang="ko-KR" altLang="en-US" smtClean="0"/>
              <a:pPr/>
              <a:t>‹#›</a:t>
            </a:fld>
            <a:endParaRPr kumimoji="0"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B1E-4F39-47AC-ADCF-1C7934EF557F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CEE6-A8B9-4E87-81E3-67B1867F1C23}" type="slidenum">
              <a:rPr kumimoji="0" lang="ko-KR" altLang="en-US" smtClean="0"/>
              <a:pPr/>
              <a:t>‹#›</a:t>
            </a:fld>
            <a:endParaRPr kumimoji="0"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B1E-4F39-47AC-ADCF-1C7934EF557F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CEE6-A8B9-4E87-81E3-67B1867F1C23}" type="slidenum">
              <a:rPr kumimoji="0" lang="ko-KR" altLang="en-US" smtClean="0"/>
              <a:pPr/>
              <a:t>‹#›</a:t>
            </a:fld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B1E-4F39-47AC-ADCF-1C7934EF557F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CEE6-A8B9-4E87-81E3-67B1867F1C23}" type="slidenum">
              <a:rPr kumimoji="0" lang="ko-KR" altLang="en-US" smtClean="0"/>
              <a:pPr/>
              <a:t>‹#›</a:t>
            </a:fld>
            <a:endParaRPr kumimoji="0"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B1E-4F39-47AC-ADCF-1C7934EF557F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CEE6-A8B9-4E87-81E3-67B1867F1C23}" type="slidenum">
              <a:rPr kumimoji="0" lang="ko-KR" altLang="en-US" smtClean="0"/>
              <a:pPr/>
              <a:t>‹#›</a:t>
            </a:fld>
            <a:endParaRPr kumimoji="0"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B1E-4F39-47AC-ADCF-1C7934EF557F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CEE6-A8B9-4E87-81E3-67B1867F1C23}" type="slidenum">
              <a:rPr kumimoji="0" lang="ko-KR" altLang="en-US" smtClean="0"/>
              <a:pPr/>
              <a:t>‹#›</a:t>
            </a:fld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B1E-4F39-47AC-ADCF-1C7934EF557F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CEE6-A8B9-4E87-81E3-67B1867F1C23}" type="slidenum">
              <a:rPr kumimoji="0" lang="ko-KR" altLang="en-US" smtClean="0"/>
              <a:pPr/>
              <a:t>‹#›</a:t>
            </a:fld>
            <a:endParaRPr kumimoji="0"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D407EB1E-4F39-47AC-ADCF-1C7934EF557F}" type="datetimeFigureOut">
              <a:rPr lang="en-US" smtClean="0"/>
              <a:pPr algn="l" eaLnBrk="1" latinLnBrk="0" hangingPunct="1"/>
              <a:t>1/4/2018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CEE6-A8B9-4E87-81E3-67B1867F1C23}" type="slidenum">
              <a:rPr kumimoji="0" lang="ko-KR" altLang="en-US" smtClean="0"/>
              <a:pPr/>
              <a:t>‹#›</a:t>
            </a:fld>
            <a:endParaRPr kumimoji="0" lang="ko-KR" alt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2" r:id="rId1"/>
    <p:sldLayoutId id="2147484273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  <p:sldLayoutId id="2147484281" r:id="rId10"/>
    <p:sldLayoutId id="2147484282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9832" y="17339"/>
            <a:ext cx="2501718" cy="2448272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6367" y="4221088"/>
            <a:ext cx="4130089" cy="263691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1550" y="17339"/>
            <a:ext cx="3114906" cy="2955035"/>
          </a:xfrm>
          <a:prstGeom prst="rect">
            <a:avLst/>
          </a:prstGeom>
        </p:spPr>
      </p:pic>
      <p:sp>
        <p:nvSpPr>
          <p:cNvPr id="17" name="직사각형 16"/>
          <p:cNvSpPr/>
          <p:nvPr/>
        </p:nvSpPr>
        <p:spPr>
          <a:xfrm>
            <a:off x="108520" y="2456309"/>
            <a:ext cx="9144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B" pitchFamily="18" charset="-127"/>
                <a:ea typeface="HY수평선B" pitchFamily="18" charset="-127"/>
              </a:rPr>
              <a:t>보건보완의학대학원</a:t>
            </a:r>
            <a:endParaRPr lang="en-US" altLang="ko-KR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수평선B" pitchFamily="18" charset="-127"/>
              <a:ea typeface="HY수평선B" pitchFamily="18" charset="-127"/>
            </a:endParaRPr>
          </a:p>
          <a:p>
            <a:r>
              <a:rPr lang="ko-KR" alt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B" pitchFamily="18" charset="-127"/>
                <a:ea typeface="HY수평선B" pitchFamily="18" charset="-127"/>
              </a:rPr>
              <a:t>보완건강미용학과</a:t>
            </a:r>
            <a:endParaRPr lang="ko-KR" alt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수평선B" pitchFamily="18" charset="-127"/>
              <a:ea typeface="HY수평선B" pitchFamily="18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4149080"/>
            <a:ext cx="4051777" cy="2694432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957" y="-1"/>
            <a:ext cx="2456309" cy="245630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852369"/>
            <a:ext cx="77768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800" dirty="0" smtClean="0">
                <a:latin typeface="HY수평선B" pitchFamily="18" charset="-127"/>
                <a:ea typeface="HY수평선B" pitchFamily="18" charset="-127"/>
              </a:rPr>
              <a:t>Thank you  *^^*</a:t>
            </a:r>
            <a:endParaRPr lang="ko-KR" altLang="en-US" sz="8800" dirty="0">
              <a:latin typeface="HY수평선B" pitchFamily="18" charset="-127"/>
              <a:ea typeface="HY수평선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0"/>
          <p:cNvSpPr>
            <a:spLocks noChangeArrowheads="1"/>
          </p:cNvSpPr>
          <p:nvPr/>
        </p:nvSpPr>
        <p:spPr bwMode="auto">
          <a:xfrm>
            <a:off x="1763688" y="476672"/>
            <a:ext cx="5544616" cy="685800"/>
          </a:xfrm>
          <a:prstGeom prst="rect">
            <a:avLst/>
          </a:prstGeom>
          <a:ln w="38100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ko-KR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보완건강미용학과</a:t>
            </a:r>
            <a:endParaRPr lang="ko-KR" alt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84784"/>
            <a:ext cx="75608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8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국내최초로 보완미용대체요법 및 전통요법을 융합하여 </a:t>
            </a:r>
            <a:r>
              <a:rPr lang="ko-KR" altLang="en-US" sz="2800" dirty="0" smtClean="0">
                <a:latin typeface="HY수평선B" panose="02030600000101010101" pitchFamily="18" charset="-127"/>
                <a:ea typeface="HY수평선B" panose="02030600000101010101" pitchFamily="18" charset="-127"/>
              </a:rPr>
              <a:t>통합 </a:t>
            </a:r>
            <a:r>
              <a:rPr lang="ko-KR" altLang="en-US" sz="28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맞춤 미용요법을 </a:t>
            </a:r>
            <a:r>
              <a:rPr lang="ko-KR" altLang="en-US" sz="2800" dirty="0" err="1">
                <a:latin typeface="HY수평선B" panose="02030600000101010101" pitchFamily="18" charset="-127"/>
                <a:ea typeface="HY수평선B" panose="02030600000101010101" pitchFamily="18" charset="-127"/>
              </a:rPr>
              <a:t>연구함으로서</a:t>
            </a:r>
            <a:r>
              <a:rPr lang="en-US" altLang="ko-KR" sz="28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, </a:t>
            </a:r>
            <a:r>
              <a:rPr lang="ko-KR" altLang="en-US" sz="28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건강한 아름다움을 바탕으로 한 </a:t>
            </a:r>
            <a:endParaRPr lang="en-US" altLang="ko-KR" sz="2800" dirty="0" smtClean="0">
              <a:latin typeface="HY수평선B" panose="02030600000101010101" pitchFamily="18" charset="-127"/>
              <a:ea typeface="HY수평선B" panose="02030600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2800" dirty="0" err="1" smtClean="0">
                <a:latin typeface="HY수평선B" panose="02030600000101010101" pitchFamily="18" charset="-127"/>
                <a:ea typeface="HY수평선B" panose="02030600000101010101" pitchFamily="18" charset="-127"/>
              </a:rPr>
              <a:t>힐링</a:t>
            </a:r>
            <a:r>
              <a:rPr lang="ko-KR" altLang="en-US" sz="2800" dirty="0" smtClean="0">
                <a:latin typeface="HY수평선B" panose="02030600000101010101" pitchFamily="18" charset="-127"/>
                <a:ea typeface="HY수평선B" panose="02030600000101010101" pitchFamily="18" charset="-127"/>
              </a:rPr>
              <a:t> </a:t>
            </a:r>
            <a:r>
              <a:rPr lang="ko-KR" altLang="en-US" sz="28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및 </a:t>
            </a:r>
            <a:r>
              <a:rPr lang="ko-KR" altLang="en-US" sz="2800" dirty="0" err="1">
                <a:latin typeface="HY수평선B" panose="02030600000101010101" pitchFamily="18" charset="-127"/>
                <a:ea typeface="HY수평선B" panose="02030600000101010101" pitchFamily="18" charset="-127"/>
              </a:rPr>
              <a:t>케어를</a:t>
            </a:r>
            <a:r>
              <a:rPr lang="ko-KR" altLang="en-US" sz="28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 포괄하는 보완건강미용분야에 앞서는 인재양성을 </a:t>
            </a:r>
            <a:r>
              <a:rPr lang="ko-KR" altLang="en-US" sz="2800" dirty="0" smtClean="0">
                <a:latin typeface="HY수평선B" panose="02030600000101010101" pitchFamily="18" charset="-127"/>
                <a:ea typeface="HY수평선B" panose="02030600000101010101" pitchFamily="18" charset="-127"/>
              </a:rPr>
              <a:t>목적으로 하고 있습니다</a:t>
            </a:r>
            <a:r>
              <a:rPr lang="en-US" altLang="ko-KR" sz="28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. </a:t>
            </a:r>
            <a:endParaRPr lang="ko-KR" altLang="en-US" sz="2800" dirty="0">
              <a:latin typeface="HY수평선B" panose="02030600000101010101" pitchFamily="18" charset="-127"/>
              <a:ea typeface="HY수평선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251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0"/>
          <p:cNvSpPr>
            <a:spLocks noChangeArrowheads="1"/>
          </p:cNvSpPr>
          <p:nvPr/>
        </p:nvSpPr>
        <p:spPr bwMode="auto">
          <a:xfrm>
            <a:off x="1763688" y="476672"/>
            <a:ext cx="5544616" cy="685800"/>
          </a:xfrm>
          <a:prstGeom prst="rect">
            <a:avLst/>
          </a:prstGeom>
          <a:ln w="38100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ko-KR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보완건강미용학과</a:t>
            </a:r>
            <a:endParaRPr lang="ko-KR" alt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484784"/>
            <a:ext cx="7200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8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건강증진을 기반으로 한 여가문화수요가 증가함에 따라 단순히 가시적 미용을 넘어선 </a:t>
            </a:r>
          </a:p>
          <a:p>
            <a:pPr>
              <a:lnSpc>
                <a:spcPct val="200000"/>
              </a:lnSpc>
            </a:pPr>
            <a:r>
              <a:rPr lang="ko-KR" altLang="en-US" sz="28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생활습관</a:t>
            </a:r>
            <a:r>
              <a:rPr lang="en-US" altLang="ko-KR" sz="28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, </a:t>
            </a:r>
            <a:r>
              <a:rPr lang="ko-KR" altLang="en-US" sz="28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식이영양</a:t>
            </a:r>
            <a:r>
              <a:rPr lang="en-US" altLang="ko-KR" sz="28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, </a:t>
            </a:r>
            <a:r>
              <a:rPr lang="ko-KR" altLang="en-US" sz="2800" dirty="0" err="1">
                <a:latin typeface="HY수평선B" panose="02030600000101010101" pitchFamily="18" charset="-127"/>
                <a:ea typeface="HY수평선B" panose="02030600000101010101" pitchFamily="18" charset="-127"/>
              </a:rPr>
              <a:t>웰빙운동</a:t>
            </a:r>
            <a:r>
              <a:rPr lang="en-US" altLang="ko-KR" sz="28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, </a:t>
            </a:r>
            <a:r>
              <a:rPr lang="ko-KR" altLang="en-US" sz="28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피로회복</a:t>
            </a:r>
            <a:r>
              <a:rPr lang="en-US" altLang="ko-KR" sz="28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, </a:t>
            </a:r>
            <a:r>
              <a:rPr lang="ko-KR" altLang="en-US" sz="28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명상 등을 통한 건강한 아름다움을 목적으로 하는 </a:t>
            </a:r>
            <a:r>
              <a:rPr lang="ko-KR" altLang="en-US" sz="2800" dirty="0" smtClean="0">
                <a:latin typeface="HY수평선B" panose="02030600000101010101" pitchFamily="18" charset="-127"/>
                <a:ea typeface="HY수평선B" panose="02030600000101010101" pitchFamily="18" charset="-127"/>
              </a:rPr>
              <a:t>보완건강미용전문가 </a:t>
            </a:r>
            <a:r>
              <a:rPr lang="ko-KR" altLang="en-US" sz="28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교육 </a:t>
            </a:r>
            <a:r>
              <a:rPr lang="ko-KR" altLang="en-US" sz="2800" dirty="0" smtClean="0">
                <a:latin typeface="HY수평선B" panose="02030600000101010101" pitchFamily="18" charset="-127"/>
                <a:ea typeface="HY수평선B" panose="02030600000101010101" pitchFamily="18" charset="-127"/>
              </a:rPr>
              <a:t>과정</a:t>
            </a:r>
            <a:r>
              <a:rPr lang="en-US" altLang="ko-KR" sz="2800" dirty="0" smtClean="0">
                <a:latin typeface="HY수평선B" panose="02030600000101010101" pitchFamily="18" charset="-127"/>
                <a:ea typeface="HY수평선B" panose="02030600000101010101" pitchFamily="18" charset="-127"/>
              </a:rPr>
              <a:t>.</a:t>
            </a:r>
            <a:endParaRPr lang="ko-KR" altLang="en-US" sz="2800" dirty="0">
              <a:latin typeface="HY수평선B" panose="02030600000101010101" pitchFamily="18" charset="-127"/>
              <a:ea typeface="HY수평선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431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0"/>
          <p:cNvSpPr>
            <a:spLocks noChangeArrowheads="1"/>
          </p:cNvSpPr>
          <p:nvPr/>
        </p:nvSpPr>
        <p:spPr bwMode="auto">
          <a:xfrm>
            <a:off x="1763688" y="476672"/>
            <a:ext cx="5544616" cy="685800"/>
          </a:xfrm>
          <a:prstGeom prst="rect">
            <a:avLst/>
          </a:prstGeom>
          <a:ln w="38100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ko-KR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보완건강미용학과</a:t>
            </a:r>
            <a:endParaRPr lang="ko-KR" alt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899592" y="1731580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400" kern="0" dirty="0" smtClean="0">
                <a:solidFill>
                  <a:srgbClr val="000000"/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건강과 </a:t>
            </a:r>
            <a:r>
              <a:rPr lang="ko-KR" altLang="en-US" sz="2400" kern="0" dirty="0">
                <a:solidFill>
                  <a:srgbClr val="000000"/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미용 관련 전문인력 양성</a:t>
            </a:r>
            <a:r>
              <a:rPr lang="en-US" altLang="ko-KR" sz="2400" kern="0" dirty="0">
                <a:solidFill>
                  <a:srgbClr val="000000"/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(</a:t>
            </a:r>
            <a:r>
              <a:rPr lang="ko-KR" altLang="en-US" sz="2400" kern="0" dirty="0">
                <a:solidFill>
                  <a:srgbClr val="000000"/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학자</a:t>
            </a:r>
            <a:r>
              <a:rPr lang="en-US" altLang="ko-KR" sz="2400" kern="0" dirty="0">
                <a:solidFill>
                  <a:srgbClr val="000000"/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, </a:t>
            </a:r>
            <a:r>
              <a:rPr lang="ko-KR" altLang="en-US" sz="2400" kern="0" dirty="0" err="1">
                <a:solidFill>
                  <a:srgbClr val="000000"/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상담가</a:t>
            </a:r>
            <a:r>
              <a:rPr lang="en-US" altLang="ko-KR" sz="2400" kern="0" dirty="0">
                <a:solidFill>
                  <a:srgbClr val="000000"/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, </a:t>
            </a:r>
            <a:r>
              <a:rPr lang="ko-KR" altLang="en-US" sz="2400" kern="0" dirty="0">
                <a:solidFill>
                  <a:srgbClr val="000000"/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전문가 등</a:t>
            </a:r>
            <a:r>
              <a:rPr lang="en-US" altLang="ko-KR" sz="2400" kern="0" dirty="0">
                <a:solidFill>
                  <a:srgbClr val="000000"/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) </a:t>
            </a:r>
            <a:r>
              <a:rPr lang="ko-KR" altLang="en-US" sz="2400" kern="0" dirty="0">
                <a:solidFill>
                  <a:srgbClr val="000000"/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목표를 가지고 </a:t>
            </a:r>
            <a:r>
              <a:rPr lang="ko-KR" altLang="en-US" sz="2400" kern="0" dirty="0" err="1">
                <a:solidFill>
                  <a:srgbClr val="000000"/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중국내</a:t>
            </a:r>
            <a:r>
              <a:rPr lang="ko-KR" altLang="en-US" sz="2400" kern="0" dirty="0">
                <a:solidFill>
                  <a:srgbClr val="000000"/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 환경분석을 통한 </a:t>
            </a:r>
            <a:r>
              <a:rPr lang="ko-KR" altLang="en-US" sz="2400" kern="0" dirty="0" err="1">
                <a:solidFill>
                  <a:srgbClr val="000000"/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경쟁력있는</a:t>
            </a:r>
            <a:r>
              <a:rPr lang="ko-KR" altLang="en-US" sz="2400" kern="0" dirty="0">
                <a:solidFill>
                  <a:srgbClr val="000000"/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 교육과정연구 개발을 통해 중국 유학생을 유치하고</a:t>
            </a:r>
            <a:r>
              <a:rPr lang="en-US" altLang="ko-KR" sz="2400" kern="0" dirty="0">
                <a:solidFill>
                  <a:srgbClr val="000000"/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, </a:t>
            </a:r>
            <a:r>
              <a:rPr lang="ko-KR" altLang="en-US" sz="2400" kern="0" dirty="0">
                <a:solidFill>
                  <a:srgbClr val="000000"/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더 나아가 </a:t>
            </a:r>
            <a:r>
              <a:rPr lang="ko-KR" altLang="en-US" sz="2400" kern="0" dirty="0" err="1">
                <a:solidFill>
                  <a:srgbClr val="000000"/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중국내</a:t>
            </a:r>
            <a:r>
              <a:rPr lang="ko-KR" altLang="en-US" sz="2400" kern="0" dirty="0">
                <a:solidFill>
                  <a:srgbClr val="000000"/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 보완건강미용분야를 선도할 </a:t>
            </a:r>
            <a:r>
              <a:rPr lang="ko-KR" altLang="en-US" sz="2400" kern="0" dirty="0" smtClean="0">
                <a:solidFill>
                  <a:srgbClr val="000000"/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전문가를 </a:t>
            </a:r>
            <a:r>
              <a:rPr lang="ko-KR" altLang="en-US" sz="2400" kern="0" dirty="0">
                <a:solidFill>
                  <a:srgbClr val="000000"/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양성</a:t>
            </a:r>
            <a:endParaRPr lang="ko-KR" altLang="en-US" sz="2400" kern="0" spc="0" dirty="0">
              <a:solidFill>
                <a:srgbClr val="000000"/>
              </a:solidFill>
              <a:effectLst/>
              <a:latin typeface="HY수평선B" panose="02030600000101010101" pitchFamily="18" charset="-127"/>
              <a:ea typeface="HY수평선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355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0"/>
          <p:cNvSpPr>
            <a:spLocks noChangeArrowheads="1"/>
          </p:cNvSpPr>
          <p:nvPr/>
        </p:nvSpPr>
        <p:spPr bwMode="auto">
          <a:xfrm>
            <a:off x="1763688" y="476672"/>
            <a:ext cx="5544616" cy="685800"/>
          </a:xfrm>
          <a:prstGeom prst="rect">
            <a:avLst/>
          </a:prstGeom>
          <a:ln w="38100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ko-KR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보완건강미용학과</a:t>
            </a:r>
            <a:endParaRPr lang="ko-KR" alt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484784"/>
            <a:ext cx="7200800" cy="3385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800" dirty="0" smtClean="0">
                <a:latin typeface="HY수평선B" panose="02030600000101010101" pitchFamily="18" charset="-127"/>
                <a:ea typeface="HY수평선B" panose="02030600000101010101" pitchFamily="18" charset="-127"/>
              </a:rPr>
              <a:t>입학대상자들은 </a:t>
            </a:r>
            <a:r>
              <a:rPr lang="ko-KR" altLang="en-US" sz="28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현재 유관분야의 </a:t>
            </a:r>
            <a:r>
              <a:rPr lang="en-US" altLang="ko-KR" sz="28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4</a:t>
            </a:r>
            <a:r>
              <a:rPr lang="ko-KR" altLang="en-US" sz="28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년제 졸업생 및 해당분야 종사자들로 </a:t>
            </a:r>
            <a:r>
              <a:rPr lang="ko-KR" altLang="en-US" sz="2800" dirty="0" smtClean="0">
                <a:latin typeface="HY수평선B" panose="02030600000101010101" pitchFamily="18" charset="-127"/>
                <a:ea typeface="HY수평선B" panose="02030600000101010101" pitchFamily="18" charset="-127"/>
              </a:rPr>
              <a:t>일상생활 </a:t>
            </a:r>
            <a:r>
              <a:rPr lang="ko-KR" altLang="en-US" sz="28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서비스 분야에서 미용</a:t>
            </a:r>
            <a:r>
              <a:rPr lang="en-US" altLang="ko-KR" sz="28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, </a:t>
            </a:r>
            <a:r>
              <a:rPr lang="ko-KR" altLang="en-US" sz="28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체육</a:t>
            </a:r>
            <a:r>
              <a:rPr lang="en-US" altLang="ko-KR" sz="28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, </a:t>
            </a:r>
            <a:r>
              <a:rPr lang="ko-KR" altLang="en-US" sz="2800" dirty="0" err="1">
                <a:latin typeface="HY수평선B" panose="02030600000101010101" pitchFamily="18" charset="-127"/>
                <a:ea typeface="HY수평선B" panose="02030600000101010101" pitchFamily="18" charset="-127"/>
              </a:rPr>
              <a:t>사회복지등의</a:t>
            </a:r>
            <a:r>
              <a:rPr lang="ko-KR" altLang="en-US" sz="28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 </a:t>
            </a:r>
            <a:r>
              <a:rPr lang="ko-KR" altLang="en-US" sz="2800" dirty="0" smtClean="0">
                <a:latin typeface="HY수평선B" panose="02030600000101010101" pitchFamily="18" charset="-127"/>
                <a:ea typeface="HY수평선B" panose="02030600000101010101" pitchFamily="18" charset="-127"/>
              </a:rPr>
              <a:t>사회서비스 활동종사자</a:t>
            </a:r>
            <a:r>
              <a:rPr lang="en-US" altLang="ko-KR" sz="2800" dirty="0" smtClean="0">
                <a:latin typeface="HY수평선B" panose="02030600000101010101" pitchFamily="18" charset="-127"/>
                <a:ea typeface="HY수평선B" panose="02030600000101010101" pitchFamily="18" charset="-127"/>
              </a:rPr>
              <a:t>.</a:t>
            </a:r>
            <a:endParaRPr lang="ko-KR" altLang="en-US" sz="2800" dirty="0">
              <a:latin typeface="HY수평선B" panose="02030600000101010101" pitchFamily="18" charset="-127"/>
              <a:ea typeface="HY수평선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7371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0"/>
          <p:cNvSpPr>
            <a:spLocks noChangeArrowheads="1"/>
          </p:cNvSpPr>
          <p:nvPr/>
        </p:nvSpPr>
        <p:spPr bwMode="auto">
          <a:xfrm>
            <a:off x="1763688" y="476672"/>
            <a:ext cx="5544616" cy="685800"/>
          </a:xfrm>
          <a:prstGeom prst="rect">
            <a:avLst/>
          </a:prstGeom>
          <a:ln w="38100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ko-KR" alt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재학중</a:t>
            </a:r>
            <a:r>
              <a:rPr lang="ko-KR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취득가능자격</a:t>
            </a:r>
            <a:endParaRPr lang="ko-KR" alt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885397"/>
              </p:ext>
            </p:extLst>
          </p:nvPr>
        </p:nvGraphicFramePr>
        <p:xfrm>
          <a:off x="827584" y="4869160"/>
          <a:ext cx="7344815" cy="14630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851118"/>
                <a:gridCol w="5493697"/>
              </a:tblGrid>
              <a:tr h="1379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1C00"/>
                          </a:solidFill>
                          <a:effectLst/>
                          <a:latin typeface="HY수평선B" pitchFamily="18" charset="-127"/>
                          <a:ea typeface="HY수평선B" pitchFamily="18" charset="-127"/>
                        </a:rPr>
                        <a:t>자격현황</a:t>
                      </a:r>
                      <a:endParaRPr kumimoji="1" lang="ko-KR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A1C00"/>
                        </a:solidFill>
                        <a:effectLst/>
                        <a:latin typeface="HY수평선B" pitchFamily="18" charset="-127"/>
                        <a:ea typeface="HY수평선B" pitchFamily="18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ct val="150000"/>
                        </a:lnSpc>
                      </a:pP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HY수평선B" panose="02030600000101010101" pitchFamily="18" charset="-127"/>
                          <a:ea typeface="HY수평선B" panose="02030600000101010101" pitchFamily="18" charset="-127"/>
                          <a:cs typeface="+mn-cs"/>
                        </a:rPr>
                        <a:t>미용사 국가자격증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effectLst/>
                          <a:latin typeface="HY수평선B" panose="02030600000101010101" pitchFamily="18" charset="-127"/>
                          <a:ea typeface="HY수평선B" panose="02030600000101010101" pitchFamily="18" charset="-127"/>
                          <a:cs typeface="+mn-cs"/>
                        </a:rPr>
                        <a:t>/ 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HY수평선B" panose="02030600000101010101" pitchFamily="18" charset="-127"/>
                          <a:ea typeface="HY수평선B" panose="02030600000101010101" pitchFamily="18" charset="-127"/>
                          <a:cs typeface="+mn-cs"/>
                        </a:rPr>
                        <a:t>중국 </a:t>
                      </a:r>
                      <a:r>
                        <a:rPr lang="ko-KR" alt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HY수평선B" panose="02030600000101010101" pitchFamily="18" charset="-127"/>
                          <a:ea typeface="HY수평선B" panose="02030600000101010101" pitchFamily="18" charset="-127"/>
                          <a:cs typeface="+mn-cs"/>
                        </a:rPr>
                        <a:t>미용추나요법사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effectLst/>
                          <a:latin typeface="HY수평선B" panose="02030600000101010101" pitchFamily="18" charset="-127"/>
                          <a:ea typeface="HY수평선B" panose="02030600000101010101" pitchFamily="18" charset="-127"/>
                          <a:cs typeface="+mn-cs"/>
                        </a:rPr>
                        <a:t>/ NLP </a:t>
                      </a:r>
                      <a:r>
                        <a:rPr lang="ko-KR" alt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HY수평선B" panose="02030600000101010101" pitchFamily="18" charset="-127"/>
                          <a:ea typeface="HY수평선B" panose="02030600000101010101" pitchFamily="18" charset="-127"/>
                          <a:cs typeface="+mn-cs"/>
                        </a:rPr>
                        <a:t>프렉티셔너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effectLst/>
                          <a:latin typeface="HY수평선B" panose="02030600000101010101" pitchFamily="18" charset="-127"/>
                          <a:ea typeface="HY수평선B" panose="02030600000101010101" pitchFamily="18" charset="-127"/>
                          <a:cs typeface="+mn-cs"/>
                        </a:rPr>
                        <a:t>/ 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HY수평선B" panose="02030600000101010101" pitchFamily="18" charset="-127"/>
                          <a:ea typeface="HY수평선B" panose="02030600000101010101" pitchFamily="18" charset="-127"/>
                          <a:cs typeface="+mn-cs"/>
                        </a:rPr>
                        <a:t>화장품처방전문가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effectLst/>
                          <a:latin typeface="HY수평선B" panose="02030600000101010101" pitchFamily="18" charset="-127"/>
                          <a:ea typeface="HY수평선B" panose="02030600000101010101" pitchFamily="18" charset="-127"/>
                          <a:cs typeface="+mn-cs"/>
                        </a:rPr>
                        <a:t>/ 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HY수평선B" panose="02030600000101010101" pitchFamily="18" charset="-127"/>
                          <a:ea typeface="HY수평선B" panose="02030600000101010101" pitchFamily="18" charset="-127"/>
                          <a:cs typeface="+mn-cs"/>
                        </a:rPr>
                        <a:t>두피모발정보관리사</a:t>
                      </a:r>
                      <a:endParaRPr lang="ko-KR" altLang="en-US" sz="2000" kern="1200" dirty="0">
                        <a:solidFill>
                          <a:schemeClr val="dk1"/>
                        </a:solidFill>
                        <a:effectLst/>
                        <a:latin typeface="HY수평선B" panose="02030600000101010101" pitchFamily="18" charset="-127"/>
                        <a:ea typeface="HY수평선B" panose="02030600000101010101" pitchFamily="18" charset="-127"/>
                        <a:cs typeface="+mn-cs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pic>
        <p:nvPicPr>
          <p:cNvPr id="4" name="그림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1461" y="1484784"/>
            <a:ext cx="4656156" cy="3096344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4925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0"/>
          <p:cNvSpPr>
            <a:spLocks noChangeArrowheads="1"/>
          </p:cNvSpPr>
          <p:nvPr/>
        </p:nvSpPr>
        <p:spPr bwMode="auto">
          <a:xfrm>
            <a:off x="1763688" y="476672"/>
            <a:ext cx="5544616" cy="685800"/>
          </a:xfrm>
          <a:prstGeom prst="rect">
            <a:avLst/>
          </a:prstGeom>
          <a:ln w="38100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ko-KR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졸업 후 진</a:t>
            </a:r>
            <a:r>
              <a:rPr lang="ko-KR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로</a:t>
            </a:r>
          </a:p>
        </p:txBody>
      </p:sp>
      <p:graphicFrame>
        <p:nvGraphicFramePr>
          <p:cNvPr id="3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109798"/>
              </p:ext>
            </p:extLst>
          </p:nvPr>
        </p:nvGraphicFramePr>
        <p:xfrm>
          <a:off x="899592" y="4869160"/>
          <a:ext cx="7344815" cy="138074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851118"/>
                <a:gridCol w="5493697"/>
              </a:tblGrid>
              <a:tr h="1379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A1C00"/>
                          </a:solidFill>
                          <a:effectLst/>
                          <a:latin typeface="HY수평선B" pitchFamily="18" charset="-127"/>
                          <a:ea typeface="HY수평선B" pitchFamily="18" charset="-127"/>
                        </a:rPr>
                        <a:t>활동분야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HY수평선B" panose="02030600000101010101" pitchFamily="18" charset="-127"/>
                          <a:ea typeface="HY수평선B" panose="02030600000101010101" pitchFamily="18" charset="-127"/>
                          <a:cs typeface="+mn-cs"/>
                        </a:rPr>
                        <a:t>보완건강미용 관련 연구소 연구원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HY수평선B" panose="02030600000101010101" pitchFamily="18" charset="-127"/>
                          <a:ea typeface="HY수평선B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HY수평선B" panose="02030600000101010101" pitchFamily="18" charset="-127"/>
                          <a:ea typeface="HY수평선B" panose="02030600000101010101" pitchFamily="18" charset="-127"/>
                          <a:cs typeface="+mn-cs"/>
                        </a:rPr>
                        <a:t>전문매체의 저널리스트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HY수평선B" panose="02030600000101010101" pitchFamily="18" charset="-127"/>
                          <a:ea typeface="HY수평선B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HY수평선B" panose="02030600000101010101" pitchFamily="18" charset="-127"/>
                          <a:ea typeface="HY수평선B" panose="02030600000101010101" pitchFamily="18" charset="-127"/>
                          <a:cs typeface="+mn-cs"/>
                        </a:rPr>
                        <a:t>미용건강센터의 전문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HY수평선B" panose="02030600000101010101" pitchFamily="18" charset="-127"/>
                          <a:ea typeface="HY수평선B" panose="02030600000101010101" pitchFamily="18" charset="-127"/>
                          <a:cs typeface="+mn-cs"/>
                        </a:rPr>
                        <a:t>상담가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HY수평선B" panose="02030600000101010101" pitchFamily="18" charset="-127"/>
                          <a:ea typeface="HY수평선B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HY수평선B" panose="02030600000101010101" pitchFamily="18" charset="-127"/>
                          <a:ea typeface="HY수평선B" panose="02030600000101010101" pitchFamily="18" charset="-127"/>
                          <a:cs typeface="+mn-cs"/>
                        </a:rPr>
                        <a:t>교육기관의 </a:t>
                      </a:r>
                      <a:endParaRPr lang="en-US" altLang="ko-KR" sz="1800" kern="1200" dirty="0" smtClean="0">
                        <a:solidFill>
                          <a:schemeClr val="dk1"/>
                        </a:solidFill>
                        <a:effectLst/>
                        <a:latin typeface="HY수평선B" panose="02030600000101010101" pitchFamily="18" charset="-127"/>
                        <a:ea typeface="HY수평선B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HY수평선B" panose="02030600000101010101" pitchFamily="18" charset="-127"/>
                          <a:ea typeface="HY수평선B" panose="02030600000101010101" pitchFamily="18" charset="-127"/>
                          <a:cs typeface="+mn-cs"/>
                        </a:rPr>
                        <a:t>교수요원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  <p:pic>
        <p:nvPicPr>
          <p:cNvPr id="4" name="Picture 1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051720" y="1415371"/>
            <a:ext cx="5040560" cy="3088488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770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091335857"/>
              </p:ext>
            </p:extLst>
          </p:nvPr>
        </p:nvGraphicFramePr>
        <p:xfrm>
          <a:off x="714348" y="1285860"/>
          <a:ext cx="785818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70"/>
          <p:cNvSpPr>
            <a:spLocks noChangeArrowheads="1"/>
          </p:cNvSpPr>
          <p:nvPr/>
        </p:nvSpPr>
        <p:spPr bwMode="auto">
          <a:xfrm>
            <a:off x="1763688" y="476672"/>
            <a:ext cx="5544616" cy="685800"/>
          </a:xfrm>
          <a:prstGeom prst="rect">
            <a:avLst/>
          </a:prstGeom>
          <a:ln w="38100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ko-KR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학과 경쟁력</a:t>
            </a:r>
            <a:endParaRPr lang="ko-KR" alt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589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C085DA-2013-4566-8C22-A3E582177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CDC085DA-2013-4566-8C22-A3E582177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CDC085DA-2013-4566-8C22-A3E582177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6E9969-9ECF-40AE-9543-098FAB2F4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1B6E9969-9ECF-40AE-9543-098FAB2F4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1B6E9969-9ECF-40AE-9543-098FAB2F4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313098-C1D0-4347-89E3-258E36ABC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DE313098-C1D0-4347-89E3-258E36ABC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DE313098-C1D0-4347-89E3-258E36ABC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81FEEAC-5737-47F9-9AF9-E80C41E235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E81FEEAC-5737-47F9-9AF9-E80C41E235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E81FEEAC-5737-47F9-9AF9-E80C41E235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03BD01-7E1E-4387-9C6E-8D75EA5650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BD03BD01-7E1E-4387-9C6E-8D75EA5650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BD03BD01-7E1E-4387-9C6E-8D75EA5650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47DC66-C566-4A30-AB46-74A76BF29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5747DC66-C566-4A30-AB46-74A76BF29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5747DC66-C566-4A30-AB46-74A76BF29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0"/>
          <p:cNvSpPr>
            <a:spLocks noChangeArrowheads="1"/>
          </p:cNvSpPr>
          <p:nvPr/>
        </p:nvSpPr>
        <p:spPr bwMode="auto">
          <a:xfrm>
            <a:off x="1763688" y="476672"/>
            <a:ext cx="5544616" cy="685800"/>
          </a:xfrm>
          <a:prstGeom prst="rect">
            <a:avLst/>
          </a:prstGeom>
          <a:ln w="38100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ko-KR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교과과정</a:t>
            </a:r>
            <a:endParaRPr lang="ko-KR" alt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234157"/>
              </p:ext>
            </p:extLst>
          </p:nvPr>
        </p:nvGraphicFramePr>
        <p:xfrm>
          <a:off x="1043608" y="1412776"/>
          <a:ext cx="7056784" cy="4896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0692"/>
                <a:gridCol w="4936092"/>
              </a:tblGrid>
              <a:tr h="32643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추나학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TCM-Tui 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2643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두피모발연구분석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Advanced Trichology Management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2643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스포츠테라피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Sport Therapy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2643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반사미용학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Reflexology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2643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오리엔탈원리학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Metaphysics of Oriental Medicine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2643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미용비만학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Esthetic bariatrics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2643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통합온열요법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Thermo Therapy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2643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경혈학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Acu-Anatomy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2643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보건식품처방학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Herb Nutrition Formula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2643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발건강관리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FuBpflege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2643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해독요법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Detox Therapy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2643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형상관찰과 분석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Observation and analysis of the shape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2643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비만및체형관리학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Study of Obesity and Body Styling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2643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고객관리방법론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Methods of Customer Relationship Management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2643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공중보건학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Public Health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65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</TotalTime>
  <Words>295</Words>
  <Application>Microsoft Office PowerPoint</Application>
  <PresentationFormat>화면 슬라이드 쇼(4:3)</PresentationFormat>
  <Paragraphs>60</Paragraphs>
  <Slides>10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삼성</dc:creator>
  <cp:lastModifiedBy>행정대학원</cp:lastModifiedBy>
  <cp:revision>146</cp:revision>
  <dcterms:created xsi:type="dcterms:W3CDTF">2011-07-04T13:20:25Z</dcterms:created>
  <dcterms:modified xsi:type="dcterms:W3CDTF">2018-01-04T00:35:03Z</dcterms:modified>
</cp:coreProperties>
</file>