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691813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나눔바른고딕" panose="020B0603020101020101" pitchFamily="50" charset="-127"/>
      <p:regular r:id="rId7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나눔명조 ExtraBold" panose="020B0600000101010101" charset="-127"/>
      <p:bold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988" y="78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1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B18C-990F-4D6E-94A9-CB28F63D75A1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59B2-E78C-4198-92C9-B814C81402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4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0209" y="2738046"/>
            <a:ext cx="7003881" cy="7109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교과목 개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실습기간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2020.06.29.(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2020.08.21.(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기간 中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(120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이상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※ </a:t>
            </a:r>
            <a:r>
              <a:rPr lang="ko-KR" altLang="en-US" sz="1200" b="1" dirty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 졸업 대상자의 경우</a:t>
            </a:r>
            <a:r>
              <a:rPr lang="en-US" altLang="ko-KR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2020.06.29.(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2020.07.24.(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(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계절현장실습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 </a:t>
            </a:r>
            <a:r>
              <a:rPr lang="en-US" altLang="ko-KR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기간만 </a:t>
            </a:r>
            <a:r>
              <a:rPr lang="ko-KR" altLang="en-US" sz="1200" b="1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실습 가능</a:t>
            </a:r>
            <a:endParaRPr lang="en-US" altLang="ko-KR" sz="1200" b="1" dirty="0" smtClean="0">
              <a:solidFill>
                <a:srgbClr val="0000F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 대상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5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이수  재학생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(3,4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실습 신청기간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 및 학생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: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2020.05.04(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~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2020.05.28(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 기한 엄수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!!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신청방법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현장실습지원센터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1200" b="1" dirty="0" smtClean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</a:t>
            </a:r>
            <a:r>
              <a:rPr lang="en-US" altLang="ko-KR" sz="1200" b="1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hj.wku.ac.kr/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-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신청방법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공지사항 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전공현장실습 온라인 매뉴얼 참고</a:t>
            </a:r>
            <a:endParaRPr lang="en-US" altLang="ko-KR" sz="12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 협약 시스템을 새롭게 구축하여 협약서 제출 불필요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 매칭 후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3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자가 전자 협약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2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전공과 무관한 현장실습은 인정하지 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않음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1200" b="1" spc="-150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●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 항목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 smtClean="0">
              <a:solidFill>
                <a:schemeClr val="accent5">
                  <a:lumMod val="7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dirty="0" smtClean="0">
              <a:solidFill>
                <a:schemeClr val="accent5">
                  <a:lumMod val="7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※ 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2018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학년도 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학기부터 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현장실습생도 산재보험적용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105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산재보험 가입되어있는 업체로만 </a:t>
            </a:r>
            <a:r>
              <a:rPr lang="ko-KR" altLang="en-US" sz="1000" b="1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현장실습 가능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붙임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파일 확인 후 숙지 요망</a:t>
            </a:r>
            <a:endParaRPr lang="en-US" altLang="ko-KR" sz="11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 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LINC+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사업단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현장실습지원센터  이 용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T.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063)850-5396)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794" y="1809576"/>
            <a:ext cx="44371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latinLnBrk="0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 fontAlgn="base"/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학년도 하계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계절학기</a:t>
            </a:r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현장실습 모집 안내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9476" y="9957499"/>
            <a:ext cx="499175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algn="ctr" fontAlgn="base" latinLnBrk="0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LINC+</a:t>
            </a:r>
            <a:r>
              <a:rPr lang="ko-KR" altLang="en-US" sz="28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사업단 </a:t>
            </a:r>
            <a:r>
              <a:rPr lang="ko-KR" altLang="en-US" sz="2800" dirty="0" smtClean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현장실습지원센터</a:t>
            </a:r>
            <a:endParaRPr lang="ko-KR" altLang="en-US" sz="2800" dirty="0">
              <a:solidFill>
                <a:srgbClr val="002060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07298"/>
              </p:ext>
            </p:extLst>
          </p:nvPr>
        </p:nvGraphicFramePr>
        <p:xfrm>
          <a:off x="300209" y="7111950"/>
          <a:ext cx="6955292" cy="1535772"/>
        </p:xfrm>
        <a:graphic>
          <a:graphicData uri="http://schemas.openxmlformats.org/drawingml/2006/table">
            <a:tbl>
              <a:tblPr/>
              <a:tblGrid>
                <a:gridCol w="1114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7224">
                  <a:extLst>
                    <a:ext uri="{9D8B030D-6E8A-4147-A177-3AD203B41FA5}">
                      <a16:colId xmlns="" xmlns:a16="http://schemas.microsoft.com/office/drawing/2014/main" val="4141637528"/>
                    </a:ext>
                  </a:extLst>
                </a:gridCol>
                <a:gridCol w="1414272"/>
                <a:gridCol w="696205"/>
              </a:tblGrid>
              <a:tr h="152450"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교과목명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학생 실습비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산업현장교수 지원금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보험가입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056">
                <a:tc>
                  <a:txBody>
                    <a:bodyPr/>
                    <a:lstStyle/>
                    <a:p>
                      <a:pPr marL="0" marR="0" indent="0" algn="l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계절현장실습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1,2,3,4</a:t>
                      </a:r>
                      <a:endParaRPr lang="en-US" altLang="ko-KR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학점만 인정</a:t>
                      </a: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별도 지원 없음</a:t>
                      </a: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전체 지원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402">
                <a:tc rowSpan="3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전공현장실습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1,3,4,5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dirty="0" err="1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비참여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참여학부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실습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학생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인당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최대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지원금 상향조정</a:t>
                      </a:r>
                      <a:r>
                        <a:rPr lang="en-US" altLang="ko-KR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 err="1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참여학부</a:t>
                      </a: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 </a:t>
                      </a:r>
                      <a:r>
                        <a:rPr lang="en-US" altLang="ko-KR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12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3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LINC+</a:t>
                      </a:r>
                      <a:r>
                        <a:rPr lang="ko-KR" altLang="en-US" sz="1200" b="1" kern="1200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비참여학부</a:t>
                      </a: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과</a:t>
                      </a: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 </a:t>
                      </a:r>
                      <a:r>
                        <a:rPr lang="en-US" altLang="ko-KR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1200" b="1" kern="120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만원</a:t>
                      </a:r>
                      <a:endParaRPr lang="ko-KR" altLang="en-US" sz="1200" b="1" kern="1200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3809696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442022" y="2075372"/>
            <a:ext cx="6661656" cy="638370"/>
            <a:chOff x="436018" y="2621776"/>
            <a:chExt cx="6667500" cy="1062456"/>
          </a:xfrm>
        </p:grpSpPr>
        <p:grpSp>
          <p:nvGrpSpPr>
            <p:cNvPr id="10" name="그룹 9"/>
            <p:cNvGrpSpPr/>
            <p:nvPr/>
          </p:nvGrpSpPr>
          <p:grpSpPr>
            <a:xfrm>
              <a:off x="456157" y="2652703"/>
              <a:ext cx="6647361" cy="1031529"/>
              <a:chOff x="462099" y="2715128"/>
              <a:chExt cx="6647361" cy="1031529"/>
            </a:xfrm>
          </p:grpSpPr>
          <p:sp>
            <p:nvSpPr>
              <p:cNvPr id="12" name="AutoShape 515"/>
              <p:cNvSpPr>
                <a:spLocks noChangeArrowheads="1"/>
              </p:cNvSpPr>
              <p:nvPr/>
            </p:nvSpPr>
            <p:spPr bwMode="auto">
              <a:xfrm>
                <a:off x="462099" y="2724652"/>
                <a:ext cx="6647361" cy="1022005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25400" dir="3600000" algn="ctr" rotWithShape="0">
                  <a:srgbClr val="0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ko-KR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463686" y="2715128"/>
                <a:ext cx="188913" cy="187325"/>
                <a:chOff x="463686" y="2715128"/>
                <a:chExt cx="188913" cy="187325"/>
              </a:xfrm>
            </p:grpSpPr>
            <p:sp>
              <p:nvSpPr>
                <p:cNvPr id="14" name="Freeform 516"/>
                <p:cNvSpPr>
                  <a:spLocks/>
                </p:cNvSpPr>
                <p:nvPr/>
              </p:nvSpPr>
              <p:spPr bwMode="gray">
                <a:xfrm>
                  <a:off x="463686" y="2715128"/>
                  <a:ext cx="188913" cy="187325"/>
                </a:xfrm>
                <a:custGeom>
                  <a:avLst/>
                  <a:gdLst>
                    <a:gd name="T0" fmla="*/ 0 w 136"/>
                    <a:gd name="T1" fmla="*/ 267 h 113"/>
                    <a:gd name="T2" fmla="*/ 0 w 136"/>
                    <a:gd name="T3" fmla="*/ 0 h 113"/>
                    <a:gd name="T4" fmla="*/ 9 w 136"/>
                    <a:gd name="T5" fmla="*/ 0 h 113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113"/>
                    <a:gd name="T11" fmla="*/ 136 w 136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113">
                      <a:moveTo>
                        <a:pt x="0" y="113"/>
                      </a:moveTo>
                      <a:lnTo>
                        <a:pt x="0" y="0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38100">
                  <a:solidFill>
                    <a:srgbClr val="1A287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latinLnBrk="0"/>
                  <a:endParaRPr lang="ko-KR" altLang="en-US"/>
                </a:p>
              </p:txBody>
            </p:sp>
            <p:sp>
              <p:nvSpPr>
                <p:cNvPr id="15" name="Line 517"/>
                <p:cNvSpPr>
                  <a:spLocks noChangeShapeType="1"/>
                </p:cNvSpPr>
                <p:nvPr/>
              </p:nvSpPr>
              <p:spPr bwMode="gray">
                <a:xfrm>
                  <a:off x="470036" y="2715128"/>
                  <a:ext cx="169863" cy="176213"/>
                </a:xfrm>
                <a:prstGeom prst="line">
                  <a:avLst/>
                </a:prstGeom>
                <a:noFill/>
                <a:ln w="12700">
                  <a:solidFill>
                    <a:srgbClr val="1A287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latinLnBrk="0"/>
                  <a:endParaRPr lang="ko-KR" altLang="en-US"/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436018" y="2621776"/>
              <a:ext cx="6667500" cy="1040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latinLnBrk="0">
                <a:lnSpc>
                  <a:spcPct val="140000"/>
                </a:lnSpc>
                <a:defRPr b="1" spc="-8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r>
                <a:rPr lang="ko-KR" altLang="en-US" sz="1400" spc="-150" dirty="0" smtClean="0"/>
                <a:t>전공현장실습  신청과  관련하여  </a:t>
              </a:r>
              <a:r>
                <a:rPr lang="ko-KR" altLang="en-US" sz="1400" spc="-150" dirty="0"/>
                <a:t>안내드리오니 </a:t>
              </a:r>
              <a:endParaRPr lang="en-US" altLang="ko-KR" sz="1400" spc="-150" dirty="0"/>
            </a:p>
            <a:p>
              <a:r>
                <a:rPr lang="ko-KR" altLang="en-US" sz="1400" spc="-150" dirty="0" smtClean="0"/>
                <a:t>각  </a:t>
              </a:r>
              <a:r>
                <a:rPr lang="ko-KR" altLang="en-US" sz="1400" spc="-150" dirty="0"/>
                <a:t>참여 관계자</a:t>
              </a:r>
              <a:r>
                <a:rPr lang="en-US" altLang="ko-KR" sz="1400" spc="-150" dirty="0"/>
                <a:t>(</a:t>
              </a:r>
              <a:r>
                <a:rPr lang="ko-KR" altLang="en-US" sz="1400" spc="-150" dirty="0"/>
                <a:t>교수</a:t>
              </a:r>
              <a:r>
                <a:rPr lang="en-US" altLang="ko-KR" sz="1400" spc="-150" dirty="0"/>
                <a:t>, </a:t>
              </a:r>
              <a:r>
                <a:rPr lang="ko-KR" altLang="en-US" sz="1400" spc="-150" dirty="0"/>
                <a:t>학생</a:t>
              </a:r>
              <a:r>
                <a:rPr lang="en-US" altLang="ko-KR" sz="1400" spc="-150" dirty="0"/>
                <a:t>, </a:t>
              </a:r>
              <a:r>
                <a:rPr lang="ko-KR" altLang="en-US" sz="1400" spc="-150" dirty="0"/>
                <a:t>기업</a:t>
              </a:r>
              <a:r>
                <a:rPr lang="en-US" altLang="ko-KR" sz="1400" spc="-150" dirty="0"/>
                <a:t>) </a:t>
              </a:r>
              <a:r>
                <a:rPr lang="ko-KR" altLang="en-US" sz="1400" spc="-150" dirty="0"/>
                <a:t>여러분께서는  원활한  교과목  운영을 위해 협조 바랍니다</a:t>
              </a:r>
              <a:r>
                <a:rPr lang="en-US" altLang="ko-KR" sz="1400" spc="-150" dirty="0"/>
                <a:t>.</a:t>
              </a:r>
              <a:endParaRPr lang="en-US" altLang="ko-KR" sz="1200" spc="-150" dirty="0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49012"/>
              </p:ext>
            </p:extLst>
          </p:nvPr>
        </p:nvGraphicFramePr>
        <p:xfrm>
          <a:off x="442022" y="3064194"/>
          <a:ext cx="6656651" cy="1240536"/>
        </p:xfrm>
        <a:graphic>
          <a:graphicData uri="http://schemas.openxmlformats.org/drawingml/2006/table">
            <a:tbl>
              <a:tblPr/>
              <a:tblGrid>
                <a:gridCol w="753679">
                  <a:extLst>
                    <a:ext uri="{9D8B030D-6E8A-4147-A177-3AD203B41FA5}">
                      <a16:colId xmlns="" xmlns:a16="http://schemas.microsoft.com/office/drawing/2014/main" val="2055529190"/>
                    </a:ext>
                  </a:extLst>
                </a:gridCol>
                <a:gridCol w="933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8694">
                  <a:extLst>
                    <a:ext uri="{9D8B030D-6E8A-4147-A177-3AD203B41FA5}">
                      <a16:colId xmlns="" xmlns:a16="http://schemas.microsoft.com/office/drawing/2014/main" val="1484513390"/>
                    </a:ext>
                  </a:extLst>
                </a:gridCol>
                <a:gridCol w="466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6214">
                  <a:extLst>
                    <a:ext uri="{9D8B030D-6E8A-4147-A177-3AD203B41FA5}">
                      <a16:colId xmlns="" xmlns:a16="http://schemas.microsoft.com/office/drawing/2014/main" val="3712374776"/>
                    </a:ext>
                  </a:extLst>
                </a:gridCol>
              </a:tblGrid>
              <a:tr h="3259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참여 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교과목명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실습시간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일 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6~8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이수구분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/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성적평가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230887"/>
                  </a:ext>
                </a:extLst>
              </a:tr>
              <a:tr h="3259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단기</a:t>
                      </a:r>
                      <a:endParaRPr lang="en-US" altLang="ko-KR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계절학기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3,4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학년 이상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(5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학기 이상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계절현장실습</a:t>
                      </a:r>
                      <a:endParaRPr lang="en-US" altLang="ko-KR" sz="1200" b="1" kern="0" spc="0" dirty="0" smtClean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1, 2, 3, 4)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(120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1~2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선택전공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복수전공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P/F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460079"/>
                  </a:ext>
                </a:extLst>
              </a:tr>
              <a:tr h="17752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전공현장실습</a:t>
                      </a:r>
                      <a:endParaRPr lang="en-US" altLang="ko-KR" sz="1200" b="1" kern="0" spc="0" dirty="0" smtClean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1, 3, 4, 5)</a:t>
                      </a:r>
                      <a:endParaRPr lang="ko-KR" altLang="en-US" sz="1200" b="1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(180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161645"/>
                  </a:ext>
                </a:extLst>
              </a:tr>
              <a:tr h="17752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(240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시간</a:t>
                      </a:r>
                      <a:r>
                        <a:rPr lang="en-US" altLang="ko-KR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0" spc="0" dirty="0">
                          <a:gradFill>
                            <a:gsLst>
                              <a:gs pos="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0" spc="0" dirty="0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356</Words>
  <Application>Microsoft Office PowerPoint</Application>
  <PresentationFormat>사용자 지정</PresentationFormat>
  <Paragraphs>74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Calibri</vt:lpstr>
      <vt:lpstr>나눔바른고딕</vt:lpstr>
      <vt:lpstr>Calibri Light</vt:lpstr>
      <vt:lpstr>Wingdings</vt:lpstr>
      <vt:lpstr>Arial</vt:lpstr>
      <vt:lpstr>나눔명조 ExtraBold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Windows 사용자</cp:lastModifiedBy>
  <cp:revision>60</cp:revision>
  <cp:lastPrinted>2017-11-08T02:48:01Z</cp:lastPrinted>
  <dcterms:created xsi:type="dcterms:W3CDTF">2017-08-18T06:13:36Z</dcterms:created>
  <dcterms:modified xsi:type="dcterms:W3CDTF">2020-04-14T04:40:02Z</dcterms:modified>
</cp:coreProperties>
</file>