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</p:sldIdLst>
  <p:sldSz cx="7559675" cy="10691813"/>
  <p:notesSz cx="6797675" cy="9926638"/>
  <p:embeddedFontLst>
    <p:embeddedFont>
      <p:font typeface="나눔바른고딕" panose="020B0603020101020101" pitchFamily="50" charset="-127"/>
      <p:regular r:id="rId3"/>
      <p:bold r:id="rId4"/>
    </p:embeddedFont>
    <p:embeddedFont>
      <p:font typeface="나눔명조 ExtraBold" panose="020B0600000101010101" charset="-127"/>
      <p:bold r:id="rId5"/>
    </p:embeddedFont>
    <p:embeddedFont>
      <p:font typeface="Calibri Light" panose="020F0302020204030204" pitchFamily="34" charset="0"/>
      <p:regular r:id="rId6"/>
      <p:italic r:id="rId7"/>
    </p:embeddedFont>
    <p:embeddedFont>
      <p:font typeface="맑은 고딕" panose="020B0503020000020004" pitchFamily="50" charset="-127"/>
      <p:regular r:id="rId8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45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2988" y="78"/>
      </p:cViewPr>
      <p:guideLst>
        <p:guide orient="horz" pos="3345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viewProps" Target="view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" y="-1"/>
            <a:ext cx="7559040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81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" y="0"/>
            <a:ext cx="7559040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75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1B18C-990F-4D6E-94A9-CB28F63D75A1}" type="datetimeFigureOut">
              <a:rPr lang="ko-KR" altLang="en-US" smtClean="0"/>
              <a:t>2019-11-11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559B2-E78C-4198-92C9-B814C81402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540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755934" rtl="0" eaLnBrk="1" latinLnBrk="1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1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1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1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1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1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1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1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1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1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1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1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1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1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1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1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1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1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1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02645" y="2934482"/>
            <a:ext cx="7003881" cy="68557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latinLnBrk="0">
              <a:lnSpc>
                <a:spcPct val="150000"/>
              </a:lnSpc>
            </a:pPr>
            <a:r>
              <a: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● </a:t>
            </a:r>
            <a:r>
              <a:rPr lang="ko-KR" alt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교과목 개</a:t>
            </a:r>
            <a:r>
              <a: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요</a:t>
            </a:r>
            <a:endParaRPr lang="en-US" altLang="ko-KR" sz="1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atinLnBrk="0">
              <a:lnSpc>
                <a:spcPct val="150000"/>
              </a:lnSpc>
            </a:pPr>
            <a:endParaRPr lang="en-US" altLang="ko-KR" sz="1100" b="1" dirty="0"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atinLnBrk="0">
              <a:lnSpc>
                <a:spcPct val="150000"/>
              </a:lnSpc>
            </a:pPr>
            <a:endParaRPr lang="en-US" altLang="ko-KR" sz="1100" b="1" dirty="0" smtClean="0"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atinLnBrk="0">
              <a:lnSpc>
                <a:spcPct val="150000"/>
              </a:lnSpc>
            </a:pPr>
            <a:endParaRPr lang="en-US" altLang="ko-KR" sz="1100" b="1" dirty="0"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atinLnBrk="0">
              <a:lnSpc>
                <a:spcPct val="150000"/>
              </a:lnSpc>
            </a:pPr>
            <a:endParaRPr lang="en-US" altLang="ko-KR" sz="1100" b="1" dirty="0"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171450" indent="-171450" latinLnBrk="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ko-KR" sz="1400" b="1" dirty="0"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atinLnBrk="0">
              <a:lnSpc>
                <a:spcPct val="150000"/>
              </a:lnSpc>
            </a:pPr>
            <a:r>
              <a:rPr lang="ko-KR" altLang="en-US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● </a:t>
            </a:r>
            <a:r>
              <a: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실습기간</a:t>
            </a:r>
            <a:endParaRPr lang="en-US" altLang="ko-KR" sz="1200" b="1" dirty="0"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atinLnBrk="0">
              <a:lnSpc>
                <a:spcPct val="150000"/>
              </a:lnSpc>
            </a:pPr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  </a:t>
            </a:r>
            <a:r>
              <a:rPr lang="en-US" altLang="ko-K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 </a:t>
            </a:r>
            <a:r>
              <a:rPr lang="en-US" altLang="ko-KR" sz="1200" b="1" dirty="0" smtClean="0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2019.12.16.(</a:t>
            </a:r>
            <a:r>
              <a:rPr lang="ko-KR" altLang="en-US" sz="1200" b="1" dirty="0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월</a:t>
            </a:r>
            <a:r>
              <a:rPr lang="en-US" altLang="ko-KR" sz="1200" b="1" dirty="0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 ~ </a:t>
            </a:r>
            <a:r>
              <a:rPr lang="en-US" altLang="ko-KR" sz="1200" b="1" dirty="0" smtClean="0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2020.02.14.(</a:t>
            </a:r>
            <a:r>
              <a:rPr lang="ko-KR" altLang="en-US" sz="1200" b="1" dirty="0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금</a:t>
            </a:r>
            <a:r>
              <a:rPr lang="en-US" altLang="ko-KR" sz="1200" b="1" dirty="0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 </a:t>
            </a:r>
            <a:r>
              <a:rPr lang="ko-KR" alt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기간 中</a:t>
            </a:r>
            <a:r>
              <a:rPr lang="en-US" altLang="ko-K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</a:t>
            </a:r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4</a:t>
            </a:r>
            <a:r>
              <a: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주</a:t>
            </a:r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(120</a:t>
            </a:r>
            <a:r>
              <a: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시간</a:t>
            </a:r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 </a:t>
            </a:r>
            <a:r>
              <a: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이상</a:t>
            </a:r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endParaRPr lang="en-US" altLang="ko-KR" sz="1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atinLnBrk="0">
              <a:lnSpc>
                <a:spcPct val="150000"/>
              </a:lnSpc>
            </a:pPr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 ※ </a:t>
            </a:r>
            <a:r>
              <a:rPr lang="ko-KR" altLang="en-US" sz="1200" b="1" dirty="0">
                <a:solidFill>
                  <a:srgbClr val="0000FF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동</a:t>
            </a:r>
            <a:r>
              <a:rPr lang="ko-KR" altLang="en-US" sz="1200" b="1" dirty="0" smtClean="0">
                <a:solidFill>
                  <a:srgbClr val="0000FF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계 졸업 대상자의 경우</a:t>
            </a:r>
            <a:r>
              <a:rPr lang="en-US" altLang="ko-KR" sz="1200" b="1" dirty="0" smtClean="0">
                <a:solidFill>
                  <a:srgbClr val="0000FF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</a:t>
            </a:r>
            <a:r>
              <a:rPr lang="en-US" altLang="ko-K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2019.12.16.(</a:t>
            </a:r>
            <a:r>
              <a: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월</a:t>
            </a:r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 ~ </a:t>
            </a:r>
            <a:r>
              <a:rPr lang="en-US" altLang="ko-K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2020.01.10.(</a:t>
            </a:r>
            <a:r>
              <a: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금</a:t>
            </a:r>
            <a:r>
              <a:rPr lang="en-US" altLang="ko-K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 (</a:t>
            </a:r>
            <a:r>
              <a:rPr lang="ko-KR" alt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계절현장실습</a:t>
            </a:r>
            <a:r>
              <a:rPr lang="en-US" altLang="ko-K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1, </a:t>
            </a:r>
            <a:r>
              <a:rPr lang="en-US" altLang="ko-KR" sz="1200" b="1" dirty="0" smtClean="0">
                <a:solidFill>
                  <a:srgbClr val="0000FF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4</a:t>
            </a:r>
            <a:r>
              <a:rPr lang="ko-KR" altLang="en-US" sz="1200" b="1" dirty="0" smtClean="0">
                <a:solidFill>
                  <a:srgbClr val="0000FF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주</a:t>
            </a:r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  <a:r>
              <a:rPr lang="en-US" altLang="ko-K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200" b="1" dirty="0">
                <a:solidFill>
                  <a:srgbClr val="0000FF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기간만 </a:t>
            </a:r>
            <a:r>
              <a:rPr lang="ko-KR" altLang="en-US" sz="1200" b="1" dirty="0" smtClean="0">
                <a:solidFill>
                  <a:srgbClr val="0000FF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실습 가능</a:t>
            </a:r>
            <a:endParaRPr lang="en-US" altLang="ko-KR" sz="1200" b="1" dirty="0" smtClean="0">
              <a:solidFill>
                <a:srgbClr val="0000FF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atinLnBrk="0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●</a:t>
            </a:r>
            <a:r>
              <a:rPr lang="en-US" altLang="ko-K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신청 대상</a:t>
            </a:r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5</a:t>
            </a:r>
            <a:r>
              <a: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학기 이상 이수  재학생</a:t>
            </a:r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(3,4</a:t>
            </a:r>
            <a:r>
              <a: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학년</a:t>
            </a:r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</a:p>
          <a:p>
            <a:pPr latinLnBrk="0">
              <a:lnSpc>
                <a:spcPct val="150000"/>
              </a:lnSpc>
            </a:pPr>
            <a:r>
              <a: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●</a:t>
            </a:r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온라인 실습 신청기간</a:t>
            </a:r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기업 및 학생</a:t>
            </a:r>
            <a:r>
              <a:rPr lang="en-US" altLang="ko-K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 : </a:t>
            </a:r>
            <a:r>
              <a:rPr lang="en-US" altLang="ko-KR" sz="1200" b="1" dirty="0" smtClean="0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2019.11.18(</a:t>
            </a:r>
            <a:r>
              <a:rPr lang="ko-KR" altLang="en-US" sz="1200" b="1" dirty="0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월</a:t>
            </a:r>
            <a:r>
              <a:rPr lang="en-US" altLang="ko-KR" sz="1200" b="1" dirty="0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 ~ </a:t>
            </a:r>
            <a:r>
              <a:rPr lang="en-US" altLang="ko-KR" sz="1200" b="1" dirty="0" smtClean="0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2019.12.05(</a:t>
            </a:r>
            <a:r>
              <a:rPr lang="ko-KR" altLang="en-US" sz="1200" b="1" dirty="0" smtClean="0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목</a:t>
            </a:r>
            <a:r>
              <a:rPr lang="en-US" altLang="ko-KR" sz="1200" b="1" dirty="0" smtClean="0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  <a:r>
              <a:rPr lang="en-US" altLang="ko-K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1200" b="1" dirty="0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신청 기한 엄수</a:t>
            </a:r>
            <a:r>
              <a:rPr lang="en-US" altLang="ko-KR" sz="1200" b="1" dirty="0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!!</a:t>
            </a:r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</a:p>
          <a:p>
            <a:pPr latinLnBrk="0">
              <a:lnSpc>
                <a:spcPct val="150000"/>
              </a:lnSpc>
            </a:pPr>
            <a:r>
              <a: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●</a:t>
            </a:r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신청방법</a:t>
            </a:r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현장실습지원센터 </a:t>
            </a:r>
            <a:r>
              <a: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홈페이지 </a:t>
            </a:r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</a:t>
            </a:r>
            <a:r>
              <a:rPr lang="en-US" altLang="ko-KR" sz="1200" b="1" dirty="0" smtClean="0">
                <a:solidFill>
                  <a:schemeClr val="accent5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http://</a:t>
            </a:r>
            <a:r>
              <a:rPr lang="en-US" altLang="ko-KR" sz="1200" b="1" dirty="0">
                <a:solidFill>
                  <a:schemeClr val="accent5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hj.wku.ac.kr/</a:t>
            </a:r>
            <a:r>
              <a:rPr lang="en-US" altLang="ko-KR" sz="12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  <a:endParaRPr lang="en-US" altLang="ko-KR" sz="4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atinLnBrk="0">
              <a:lnSpc>
                <a:spcPct val="150000"/>
              </a:lnSpc>
            </a:pPr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  -</a:t>
            </a:r>
            <a:r>
              <a:rPr lang="ko-KR" altLang="en-US" sz="1200" b="1" dirty="0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온라인 신청방법 </a:t>
            </a:r>
            <a:r>
              <a:rPr lang="en-US" altLang="ko-KR" sz="1200" b="1" dirty="0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</a:t>
            </a:r>
            <a:r>
              <a:rPr lang="ko-KR" altLang="en-US" sz="1200" b="1" dirty="0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홈페이지 </a:t>
            </a:r>
            <a:r>
              <a:rPr lang="en-US" altLang="ko-KR" sz="1200" b="1" dirty="0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&gt; </a:t>
            </a:r>
            <a:r>
              <a:rPr lang="ko-KR" altLang="en-US" sz="1200" b="1" dirty="0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커뮤니티 </a:t>
            </a:r>
            <a:r>
              <a:rPr lang="en-US" altLang="ko-KR" sz="1200" b="1" dirty="0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&gt;</a:t>
            </a:r>
            <a:r>
              <a:rPr lang="ko-KR" altLang="en-US" sz="1200" b="1" dirty="0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공지사항 </a:t>
            </a:r>
            <a:r>
              <a:rPr lang="en-US" altLang="ko-KR" sz="1200" b="1" dirty="0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&gt; </a:t>
            </a:r>
            <a:r>
              <a:rPr lang="ko-KR" altLang="en-US" sz="1200" b="1" dirty="0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전공현장실습 온라인 매뉴얼 참고</a:t>
            </a:r>
            <a:endParaRPr lang="en-US" altLang="ko-KR" sz="1200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atinLnBrk="0">
              <a:lnSpc>
                <a:spcPct val="150000"/>
              </a:lnSpc>
            </a:pPr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※ </a:t>
            </a:r>
            <a:r>
              <a: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전자 협약 시스템을 새롭게 구축하여 협약서 제출 불필요</a:t>
            </a:r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교수</a:t>
            </a:r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</a:t>
            </a:r>
            <a:r>
              <a: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학생</a:t>
            </a:r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</a:t>
            </a:r>
            <a:r>
              <a: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기업 매칭 후</a:t>
            </a:r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3</a:t>
            </a:r>
            <a:r>
              <a: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자가 전자 협약</a:t>
            </a:r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</a:p>
          <a:p>
            <a:pPr latinLnBrk="0">
              <a:lnSpc>
                <a:spcPct val="150000"/>
              </a:lnSpc>
            </a:pPr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※ </a:t>
            </a:r>
            <a:r>
              <a:rPr lang="ko-KR" altLang="en-US" sz="12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전공과 무관한 현장실습은 인정하지 않음</a:t>
            </a:r>
            <a:endParaRPr lang="en-US" altLang="ko-KR" sz="1200" b="1" spc="-150" dirty="0">
              <a:solidFill>
                <a:srgbClr val="002060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atinLnBrk="0">
              <a:lnSpc>
                <a:spcPct val="150000"/>
              </a:lnSpc>
            </a:pPr>
            <a:r>
              <a: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●</a:t>
            </a:r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지원 항목</a:t>
            </a:r>
            <a:endParaRPr lang="en-US" altLang="ko-KR" sz="1200" b="1" dirty="0"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atinLnBrk="0">
              <a:lnSpc>
                <a:spcPct val="150000"/>
              </a:lnSpc>
            </a:pPr>
            <a:endParaRPr lang="en-US" altLang="ko-KR" sz="900" b="1" dirty="0"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atinLnBrk="0">
              <a:lnSpc>
                <a:spcPct val="150000"/>
              </a:lnSpc>
            </a:pPr>
            <a:endParaRPr lang="en-US" altLang="ko-KR" sz="900" b="1" dirty="0"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atinLnBrk="0">
              <a:lnSpc>
                <a:spcPct val="150000"/>
              </a:lnSpc>
            </a:pPr>
            <a:endParaRPr lang="en-US" altLang="ko-KR" sz="900" b="1" dirty="0"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atinLnBrk="0">
              <a:lnSpc>
                <a:spcPct val="150000"/>
              </a:lnSpc>
            </a:pPr>
            <a:endParaRPr lang="en-US" altLang="ko-KR" sz="900" b="1" dirty="0"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atinLnBrk="0">
              <a:lnSpc>
                <a:spcPct val="150000"/>
              </a:lnSpc>
            </a:pPr>
            <a:endParaRPr lang="en-US" altLang="ko-KR" sz="1200" b="1" dirty="0"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atinLnBrk="0">
              <a:lnSpc>
                <a:spcPct val="150000"/>
              </a:lnSpc>
            </a:pPr>
            <a:endParaRPr lang="en-US" altLang="ko-KR" sz="1200" b="1" dirty="0"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atinLnBrk="0">
              <a:lnSpc>
                <a:spcPct val="150000"/>
              </a:lnSpc>
            </a:pPr>
            <a:endParaRPr lang="en-US" altLang="ko-KR" sz="1200" b="1" dirty="0" smtClean="0">
              <a:solidFill>
                <a:schemeClr val="accent5">
                  <a:lumMod val="75000"/>
                </a:schemeClr>
              </a:solidFill>
              <a:latin typeface="나눔바른고딕" panose="020B0600000101010101" charset="-127"/>
              <a:ea typeface="나눔바른고딕" panose="020B0600000101010101" charset="-127"/>
            </a:endParaRPr>
          </a:p>
          <a:p>
            <a:pPr latinLnBrk="0">
              <a:lnSpc>
                <a:spcPct val="150000"/>
              </a:lnSpc>
            </a:pPr>
            <a:endParaRPr lang="en-US" altLang="ko-KR" sz="1200" b="1" dirty="0" smtClean="0">
              <a:solidFill>
                <a:schemeClr val="accent5">
                  <a:lumMod val="75000"/>
                </a:schemeClr>
              </a:solidFill>
              <a:latin typeface="나눔바른고딕" panose="020B0600000101010101" charset="-127"/>
              <a:ea typeface="나눔바른고딕" panose="020B0600000101010101" charset="-127"/>
            </a:endParaRPr>
          </a:p>
          <a:p>
            <a:pPr latinLnBrk="0">
              <a:lnSpc>
                <a:spcPct val="150000"/>
              </a:lnSpc>
            </a:pPr>
            <a:r>
              <a:rPr lang="en-US" altLang="ko-KR" sz="1200" b="1" dirty="0" smtClean="0">
                <a:solidFill>
                  <a:schemeClr val="accent5">
                    <a:lumMod val="75000"/>
                  </a:schemeClr>
                </a:solidFill>
                <a:latin typeface="나눔바른고딕" panose="020B0600000101010101" charset="-127"/>
                <a:ea typeface="나눔바른고딕" panose="020B0600000101010101" charset="-127"/>
              </a:rPr>
              <a:t>※ </a:t>
            </a:r>
            <a:r>
              <a:rPr lang="en-US" altLang="ko-KR" sz="1200" b="1" dirty="0">
                <a:solidFill>
                  <a:schemeClr val="accent5">
                    <a:lumMod val="75000"/>
                  </a:schemeClr>
                </a:solidFill>
                <a:latin typeface="나눔바른고딕" panose="020B0600000101010101" charset="-127"/>
                <a:ea typeface="나눔바른고딕" panose="020B0600000101010101" charset="-127"/>
              </a:rPr>
              <a:t>2018</a:t>
            </a:r>
            <a:r>
              <a:rPr lang="ko-KR" altLang="en-US" sz="1200" b="1" dirty="0">
                <a:solidFill>
                  <a:schemeClr val="accent5">
                    <a:lumMod val="75000"/>
                  </a:schemeClr>
                </a:solidFill>
                <a:latin typeface="나눔바른고딕" panose="020B0600000101010101" charset="-127"/>
                <a:ea typeface="나눔바른고딕" panose="020B0600000101010101" charset="-127"/>
              </a:rPr>
              <a:t>학년도 </a:t>
            </a:r>
            <a:r>
              <a:rPr lang="en-US" altLang="ko-KR" sz="1200" b="1" dirty="0">
                <a:solidFill>
                  <a:schemeClr val="accent5">
                    <a:lumMod val="75000"/>
                  </a:schemeClr>
                </a:solidFill>
                <a:latin typeface="나눔바른고딕" panose="020B0600000101010101" charset="-127"/>
                <a:ea typeface="나눔바른고딕" panose="020B0600000101010101" charset="-127"/>
              </a:rPr>
              <a:t>2</a:t>
            </a:r>
            <a:r>
              <a:rPr lang="ko-KR" altLang="en-US" sz="1200" b="1" dirty="0">
                <a:solidFill>
                  <a:schemeClr val="accent5">
                    <a:lumMod val="75000"/>
                  </a:schemeClr>
                </a:solidFill>
                <a:latin typeface="나눔바른고딕" panose="020B0600000101010101" charset="-127"/>
                <a:ea typeface="나눔바른고딕" panose="020B0600000101010101" charset="-127"/>
              </a:rPr>
              <a:t>학기부터 </a:t>
            </a:r>
            <a:r>
              <a:rPr lang="ko-KR" altLang="en-US" sz="1200" b="1" dirty="0">
                <a:solidFill>
                  <a:srgbClr val="FF0000"/>
                </a:solidFill>
                <a:latin typeface="나눔바른고딕" panose="020B0600000101010101" charset="-127"/>
                <a:ea typeface="나눔바른고딕" panose="020B0600000101010101" charset="-127"/>
              </a:rPr>
              <a:t>현장실습생도 산재보험적용</a:t>
            </a:r>
            <a:r>
              <a:rPr lang="en-US" altLang="ko-KR" sz="1200" b="1" dirty="0">
                <a:solidFill>
                  <a:srgbClr val="FF0000"/>
                </a:solidFill>
                <a:latin typeface="나눔바른고딕" panose="020B0600000101010101" charset="-127"/>
                <a:ea typeface="나눔바른고딕" panose="020B0600000101010101" charset="-127"/>
              </a:rPr>
              <a:t> </a:t>
            </a:r>
            <a:r>
              <a:rPr lang="en-US" altLang="ko-KR" sz="1050" b="1" dirty="0">
                <a:solidFill>
                  <a:srgbClr val="FF0000"/>
                </a:solidFill>
                <a:latin typeface="나눔바른고딕" panose="020B0600000101010101" charset="-127"/>
                <a:ea typeface="나눔바른고딕" panose="020B0600000101010101" charset="-127"/>
              </a:rPr>
              <a:t>(</a:t>
            </a:r>
            <a:r>
              <a:rPr lang="ko-KR" altLang="en-US" sz="1050" b="1" dirty="0">
                <a:solidFill>
                  <a:srgbClr val="FF0000"/>
                </a:solidFill>
                <a:latin typeface="나눔바른고딕" panose="020B0600000101010101" charset="-127"/>
                <a:ea typeface="나눔바른고딕" panose="020B0600000101010101" charset="-127"/>
              </a:rPr>
              <a:t>산재보험 가입되어있는 업체로만 </a:t>
            </a:r>
            <a:r>
              <a:rPr lang="ko-KR" altLang="en-US" sz="1000" b="1" dirty="0">
                <a:solidFill>
                  <a:srgbClr val="FF0000"/>
                </a:solidFill>
                <a:latin typeface="나눔바른고딕" panose="020B0600000101010101" charset="-127"/>
                <a:ea typeface="나눔바른고딕" panose="020B0600000101010101" charset="-127"/>
              </a:rPr>
              <a:t>현장실습 가능</a:t>
            </a:r>
            <a:r>
              <a:rPr lang="en-US" altLang="ko-KR" sz="1000" b="1" dirty="0" smtClean="0">
                <a:solidFill>
                  <a:srgbClr val="FF0000"/>
                </a:solidFill>
                <a:latin typeface="나눔바른고딕" panose="020B0600000101010101" charset="-127"/>
                <a:ea typeface="나눔바른고딕" panose="020B0600000101010101" charset="-127"/>
              </a:rPr>
              <a:t>)</a:t>
            </a:r>
            <a:endParaRPr lang="en-US" altLang="ko-KR" sz="1100" b="1" dirty="0" smtClean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atinLnBrk="0">
              <a:lnSpc>
                <a:spcPct val="150000"/>
              </a:lnSpc>
            </a:pPr>
            <a:r>
              <a:rPr lang="en-US" altLang="ko-KR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※ </a:t>
            </a:r>
            <a:r>
              <a:rPr lang="ko-KR" altLang="en-US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문의 </a:t>
            </a:r>
            <a:r>
              <a:rPr lang="en-US" altLang="ko-KR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LINC+</a:t>
            </a:r>
            <a:r>
              <a:rPr lang="ko-KR" altLang="en-US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사업단 </a:t>
            </a:r>
            <a:r>
              <a:rPr lang="ko-KR" altLang="en-US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현장실습지원센터  </a:t>
            </a:r>
            <a:r>
              <a:rPr lang="en-US" altLang="ko-KR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en-US" altLang="ko-KR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T. </a:t>
            </a:r>
            <a:r>
              <a:rPr lang="en-US" altLang="ko-KR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063)850-5396)</a:t>
            </a:r>
            <a:endParaRPr lang="en-US" altLang="ko-KR" sz="1100" b="1" dirty="0"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7347" y="2010683"/>
            <a:ext cx="443711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>
            <a:defPPr>
              <a:defRPr lang="ko-KR"/>
            </a:defPPr>
            <a:lvl1pPr latinLnBrk="0"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pPr algn="ctr" fontAlgn="base"/>
            <a:r>
              <a:rPr lang="en-US" altLang="ko-KR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2019</a:t>
            </a:r>
            <a:r>
              <a:rPr lang="ko-KR" alt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학년도 동계</a:t>
            </a:r>
            <a:r>
              <a:rPr lang="en-US" altLang="ko-KR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ko-KR" alt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계절학기</a:t>
            </a:r>
            <a:r>
              <a:rPr lang="en-US" altLang="ko-KR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</a:t>
            </a:r>
            <a:r>
              <a:rPr lang="ko-KR" alt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현장실습 모집 안내</a:t>
            </a:r>
            <a:endParaRPr lang="ko-KR" alt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88726" y="9832330"/>
            <a:ext cx="4991751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>
            <a:defPPr>
              <a:defRPr lang="ko-KR"/>
            </a:defPPr>
            <a:lvl1pPr algn="ctr" fontAlgn="base" latinLnBrk="0"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r>
              <a:rPr lang="en-US" altLang="ko-KR" sz="2800" dirty="0">
                <a:solidFill>
                  <a:srgbClr val="002060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LINC+</a:t>
            </a:r>
            <a:r>
              <a:rPr lang="ko-KR" altLang="en-US" sz="2800" dirty="0">
                <a:solidFill>
                  <a:srgbClr val="002060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사업단 </a:t>
            </a:r>
            <a:r>
              <a:rPr lang="ko-KR" altLang="en-US" sz="2800" dirty="0" smtClean="0">
                <a:solidFill>
                  <a:srgbClr val="002060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현장실습지원센터</a:t>
            </a:r>
            <a:endParaRPr lang="ko-KR" altLang="en-US" sz="2800" dirty="0">
              <a:solidFill>
                <a:srgbClr val="002060"/>
              </a:solidFill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graphicFrame>
        <p:nvGraphicFramePr>
          <p:cNvPr id="21" name="표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679736"/>
              </p:ext>
            </p:extLst>
          </p:nvPr>
        </p:nvGraphicFramePr>
        <p:xfrm>
          <a:off x="300209" y="7314629"/>
          <a:ext cx="6955292" cy="1817179"/>
        </p:xfrm>
        <a:graphic>
          <a:graphicData uri="http://schemas.openxmlformats.org/drawingml/2006/table">
            <a:tbl>
              <a:tblPr/>
              <a:tblGrid>
                <a:gridCol w="11140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691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61622">
                  <a:extLst>
                    <a:ext uri="{9D8B030D-6E8A-4147-A177-3AD203B41FA5}">
                      <a16:colId xmlns="" xmlns:a16="http://schemas.microsoft.com/office/drawing/2014/main" val="4141637528"/>
                    </a:ext>
                  </a:extLst>
                </a:gridCol>
                <a:gridCol w="1414272"/>
                <a:gridCol w="696205"/>
              </a:tblGrid>
              <a:tr h="316804">
                <a:tc>
                  <a:txBody>
                    <a:bodyPr/>
                    <a:lstStyle/>
                    <a:p>
                      <a:pPr marL="0" marR="0" indent="0" algn="ctr" defTabSz="755934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err="1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교과목명</a:t>
                      </a:r>
                      <a:endParaRPr lang="ko-KR" altLang="en-US" sz="1200" b="1" kern="0" spc="0" dirty="0">
                        <a:gradFill>
                          <a:gsLst>
                            <a:gs pos="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55934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실습기간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55934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smtClean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학생 실습비</a:t>
                      </a:r>
                      <a:endParaRPr lang="ko-KR" altLang="en-US" sz="1200" b="1" kern="0" spc="0" dirty="0">
                        <a:gradFill>
                          <a:gsLst>
                            <a:gs pos="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55934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smtClean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산업현장교수 지원금</a:t>
                      </a:r>
                      <a:endParaRPr lang="ko-KR" altLang="en-US" sz="1200" b="1" kern="0" spc="0" dirty="0">
                        <a:gradFill>
                          <a:gsLst>
                            <a:gs pos="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55934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smtClean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보험가입</a:t>
                      </a:r>
                      <a:endParaRPr lang="ko-KR" altLang="en-US" sz="1200" b="1" kern="0" spc="0" dirty="0">
                        <a:gradFill>
                          <a:gsLst>
                            <a:gs pos="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1408">
                <a:tc>
                  <a:txBody>
                    <a:bodyPr/>
                    <a:lstStyle/>
                    <a:p>
                      <a:pPr marL="0" marR="0" indent="0" algn="l" defTabSz="755934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120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계절현장실습</a:t>
                      </a:r>
                      <a:endParaRPr lang="en-US" altLang="ko-KR" sz="1100" b="1" kern="1200" dirty="0" smtClean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  <a:p>
                      <a:pPr marL="0" marR="0" indent="0" algn="ctr" defTabSz="755934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120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1,2,3,4</a:t>
                      </a:r>
                      <a:endParaRPr lang="en-US" altLang="ko-KR" sz="1100" b="1" kern="1200" dirty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755934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1200" dirty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4</a:t>
                      </a:r>
                      <a:r>
                        <a:rPr lang="ko-KR" altLang="en-US" sz="1200" b="1" kern="120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주</a:t>
                      </a:r>
                      <a:r>
                        <a:rPr lang="en-US" altLang="ko-KR" sz="1200" b="1" kern="120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(</a:t>
                      </a:r>
                      <a:r>
                        <a:rPr lang="en-US" altLang="ko-KR" sz="1200" b="1" kern="1200" dirty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120</a:t>
                      </a:r>
                      <a:r>
                        <a:rPr lang="ko-KR" altLang="en-US" sz="1200" b="1" kern="120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시간</a:t>
                      </a:r>
                      <a:r>
                        <a:rPr lang="en-US" altLang="ko-KR" sz="1200" b="1" kern="120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)</a:t>
                      </a:r>
                    </a:p>
                    <a:p>
                      <a:pPr marL="0" marR="0" indent="0" algn="ctr" defTabSz="755934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120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이상</a:t>
                      </a:r>
                      <a:endParaRPr lang="ko-KR" altLang="en-US" sz="1200" b="1" kern="1200" dirty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755934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1200" dirty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학점만 인정</a:t>
                      </a:r>
                      <a:r>
                        <a:rPr lang="en-US" altLang="ko-KR" sz="1400" b="1" kern="1200" dirty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400" b="1" kern="1200" dirty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별도 지원 없음</a:t>
                      </a:r>
                      <a:r>
                        <a:rPr lang="en-US" altLang="ko-KR" sz="1400" b="1" kern="1200" dirty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)</a:t>
                      </a:r>
                      <a:endParaRPr lang="ko-KR" altLang="en-US" sz="1400" b="1" kern="1200" dirty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indent="0" algn="ctr" defTabSz="755934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120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전체 지원</a:t>
                      </a:r>
                      <a:endParaRPr lang="ko-KR" altLang="en-US" sz="1100" b="1" kern="1200" dirty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2418">
                <a:tc rowSpan="3">
                  <a:txBody>
                    <a:bodyPr/>
                    <a:lstStyle/>
                    <a:p>
                      <a:pPr marL="0" marR="0" indent="0" algn="ctr" defTabSz="755934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120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전공현장실습</a:t>
                      </a:r>
                      <a:endParaRPr lang="en-US" altLang="ko-KR" sz="1100" b="1" kern="1200" dirty="0" smtClean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  <a:p>
                      <a:pPr marL="0" marR="0" indent="0" algn="ctr" defTabSz="755934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120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1,3,4,5</a:t>
                      </a:r>
                      <a:endParaRPr lang="ko-KR" altLang="en-US" sz="1100" b="1" kern="1200" dirty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755934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1200" dirty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6</a:t>
                      </a:r>
                      <a:r>
                        <a:rPr lang="ko-KR" altLang="en-US" sz="1200" b="1" kern="120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주</a:t>
                      </a:r>
                      <a:r>
                        <a:rPr lang="en-US" altLang="ko-KR" sz="1200" b="1" kern="120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(</a:t>
                      </a:r>
                      <a:r>
                        <a:rPr lang="en-US" altLang="ko-KR" sz="1200" b="1" kern="1200" dirty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180</a:t>
                      </a:r>
                      <a:r>
                        <a:rPr lang="ko-KR" altLang="en-US" sz="1200" b="1" kern="120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시간</a:t>
                      </a:r>
                      <a:r>
                        <a:rPr lang="en-US" altLang="ko-KR" sz="1200" b="1" kern="120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) </a:t>
                      </a:r>
                      <a:r>
                        <a:rPr lang="ko-KR" altLang="en-US" sz="1200" b="1" kern="120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이상</a:t>
                      </a:r>
                      <a:endParaRPr lang="ko-KR" altLang="en-US" sz="1200" b="1" kern="1200" dirty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755934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1200" dirty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LINC+</a:t>
                      </a:r>
                      <a:r>
                        <a:rPr lang="ko-KR" altLang="en-US" sz="1200" b="1" kern="1200" dirty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참여</a:t>
                      </a:r>
                      <a:r>
                        <a:rPr lang="en-US" altLang="ko-KR" sz="1200" b="1" kern="1200" dirty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/</a:t>
                      </a:r>
                      <a:r>
                        <a:rPr lang="ko-KR" altLang="en-US" sz="1200" b="1" kern="1200" dirty="0" err="1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비참여</a:t>
                      </a:r>
                      <a:r>
                        <a:rPr lang="ko-KR" altLang="en-US" sz="1200" b="1" kern="1200" dirty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 </a:t>
                      </a:r>
                      <a:r>
                        <a:rPr lang="en-US" altLang="ko-KR" sz="1200" b="1" kern="1200" dirty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40</a:t>
                      </a:r>
                      <a:r>
                        <a:rPr lang="ko-KR" altLang="en-US" sz="1200" b="1" kern="120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만원</a:t>
                      </a:r>
                      <a:endParaRPr lang="ko-KR" altLang="en-US" sz="1200" b="1" kern="1200" dirty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755934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1200" dirty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LINC+</a:t>
                      </a:r>
                      <a:r>
                        <a:rPr lang="ko-KR" altLang="en-US" sz="1200" b="1" kern="1200" dirty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참여학부</a:t>
                      </a:r>
                      <a:r>
                        <a:rPr lang="en-US" altLang="ko-KR" sz="1200" b="1" kern="1200" dirty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200" b="1" kern="1200" dirty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과</a:t>
                      </a:r>
                      <a:r>
                        <a:rPr lang="en-US" altLang="ko-KR" sz="1200" b="1" kern="120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)</a:t>
                      </a:r>
                    </a:p>
                    <a:p>
                      <a:pPr marL="0" marR="0" indent="0" algn="ctr" defTabSz="755934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120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실습 </a:t>
                      </a:r>
                      <a:r>
                        <a:rPr lang="ko-KR" altLang="en-US" sz="1200" b="1" kern="1200" dirty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학생 </a:t>
                      </a:r>
                      <a:r>
                        <a:rPr lang="en-US" altLang="ko-KR" sz="1200" b="1" kern="1200" dirty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1</a:t>
                      </a:r>
                      <a:r>
                        <a:rPr lang="ko-KR" altLang="en-US" sz="1200" b="1" kern="1200" dirty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인당 </a:t>
                      </a:r>
                      <a:r>
                        <a:rPr lang="en-US" altLang="ko-KR" sz="1200" b="1" kern="1200" dirty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5</a:t>
                      </a:r>
                      <a:r>
                        <a:rPr lang="ko-KR" altLang="en-US" sz="1200" b="1" kern="1200" dirty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만원</a:t>
                      </a:r>
                      <a:r>
                        <a:rPr lang="en-US" altLang="ko-KR" sz="1200" b="1" kern="1200" dirty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/</a:t>
                      </a:r>
                    </a:p>
                    <a:p>
                      <a:pPr marL="0" marR="0" indent="0" algn="ctr" defTabSz="755934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1200" dirty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최대 </a:t>
                      </a:r>
                      <a:r>
                        <a:rPr lang="en-US" altLang="ko-KR" sz="1200" b="1" kern="1200" dirty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50</a:t>
                      </a:r>
                      <a:r>
                        <a:rPr lang="ko-KR" altLang="en-US" sz="1200" b="1" kern="120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만원</a:t>
                      </a:r>
                      <a:endParaRPr lang="en-US" altLang="ko-KR" sz="1200" b="1" kern="1200" dirty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755934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100" b="1" kern="1200" dirty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352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755934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1200" dirty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8</a:t>
                      </a:r>
                      <a:r>
                        <a:rPr lang="ko-KR" altLang="en-US" sz="1200" b="1" kern="120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주</a:t>
                      </a:r>
                      <a:r>
                        <a:rPr lang="en-US" altLang="ko-KR" sz="1200" b="1" kern="120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(</a:t>
                      </a:r>
                      <a:r>
                        <a:rPr lang="en-US" altLang="ko-KR" sz="1200" b="1" kern="1200" dirty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240</a:t>
                      </a:r>
                      <a:r>
                        <a:rPr lang="ko-KR" altLang="en-US" sz="1200" b="1" kern="120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시간</a:t>
                      </a:r>
                      <a:r>
                        <a:rPr lang="en-US" altLang="ko-KR" sz="1200" b="1" kern="120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)</a:t>
                      </a:r>
                      <a:r>
                        <a:rPr lang="en-US" altLang="ko-KR" sz="1200" b="1" kern="12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200" b="1" kern="120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이상</a:t>
                      </a:r>
                      <a:endParaRPr lang="ko-KR" altLang="en-US" sz="1200" b="1" kern="1200" dirty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755934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1200" dirty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LINC+</a:t>
                      </a:r>
                      <a:r>
                        <a:rPr lang="ko-KR" altLang="en-US" sz="1200" b="1" kern="1200" dirty="0" err="1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참여학부</a:t>
                      </a:r>
                      <a:r>
                        <a:rPr lang="en-US" altLang="ko-KR" sz="1200" b="1" kern="1200" dirty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200" b="1" kern="1200" dirty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과</a:t>
                      </a:r>
                      <a:r>
                        <a:rPr lang="en-US" altLang="ko-KR" sz="1200" b="1" kern="1200" dirty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) 50</a:t>
                      </a:r>
                      <a:r>
                        <a:rPr lang="ko-KR" altLang="en-US" sz="1200" b="1" kern="120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만원</a:t>
                      </a:r>
                      <a:endParaRPr lang="ko-KR" altLang="en-US" sz="1200" b="1" kern="1200" dirty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030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755934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kern="1200" dirty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755934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120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LINC+</a:t>
                      </a:r>
                      <a:r>
                        <a:rPr lang="ko-KR" altLang="en-US" sz="1200" b="1" kern="1200" dirty="0" err="1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비참여학부</a:t>
                      </a:r>
                      <a:r>
                        <a:rPr lang="en-US" altLang="ko-KR" sz="1200" b="1" kern="1200" dirty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200" b="1" kern="1200" dirty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과</a:t>
                      </a:r>
                      <a:r>
                        <a:rPr lang="en-US" altLang="ko-KR" sz="1200" b="1" kern="1200" dirty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) 40</a:t>
                      </a:r>
                      <a:r>
                        <a:rPr lang="ko-KR" altLang="en-US" sz="1200" b="1" kern="120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만원</a:t>
                      </a:r>
                      <a:endParaRPr lang="ko-KR" altLang="en-US" sz="1200" b="1" kern="1200" dirty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73809696"/>
                  </a:ext>
                </a:extLst>
              </a:tr>
            </a:tbl>
          </a:graphicData>
        </a:graphic>
      </p:graphicFrame>
      <p:grpSp>
        <p:nvGrpSpPr>
          <p:cNvPr id="8" name="그룹 7"/>
          <p:cNvGrpSpPr/>
          <p:nvPr/>
        </p:nvGrpSpPr>
        <p:grpSpPr>
          <a:xfrm>
            <a:off x="447027" y="2268975"/>
            <a:ext cx="6675148" cy="608075"/>
            <a:chOff x="422514" y="2635455"/>
            <a:chExt cx="6681004" cy="1048777"/>
          </a:xfrm>
        </p:grpSpPr>
        <p:grpSp>
          <p:nvGrpSpPr>
            <p:cNvPr id="10" name="그룹 9"/>
            <p:cNvGrpSpPr/>
            <p:nvPr/>
          </p:nvGrpSpPr>
          <p:grpSpPr>
            <a:xfrm>
              <a:off x="456157" y="2652703"/>
              <a:ext cx="6647361" cy="1031529"/>
              <a:chOff x="462099" y="2715128"/>
              <a:chExt cx="6647361" cy="1031529"/>
            </a:xfrm>
          </p:grpSpPr>
          <p:sp>
            <p:nvSpPr>
              <p:cNvPr id="12" name="AutoShape 515"/>
              <p:cNvSpPr>
                <a:spLocks noChangeArrowheads="1"/>
              </p:cNvSpPr>
              <p:nvPr/>
            </p:nvSpPr>
            <p:spPr bwMode="auto">
              <a:xfrm>
                <a:off x="462099" y="2724652"/>
                <a:ext cx="6647361" cy="1022005"/>
              </a:xfrm>
              <a:prstGeom prst="roundRect">
                <a:avLst>
                  <a:gd name="adj" fmla="val 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25400" dir="3600000" algn="ctr" rotWithShape="0">
                  <a:srgbClr val="000000">
                    <a:alpha val="5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latinLnBrk="0"/>
                <a:endParaRPr lang="ko-KR" altLang="ko-KR">
                  <a:solidFill>
                    <a:schemeClr val="lt1"/>
                  </a:solidFill>
                </a:endParaRPr>
              </a:p>
            </p:txBody>
          </p:sp>
          <p:grpSp>
            <p:nvGrpSpPr>
              <p:cNvPr id="13" name="그룹 12"/>
              <p:cNvGrpSpPr/>
              <p:nvPr/>
            </p:nvGrpSpPr>
            <p:grpSpPr>
              <a:xfrm>
                <a:off x="463686" y="2715128"/>
                <a:ext cx="188913" cy="187325"/>
                <a:chOff x="463686" y="2715128"/>
                <a:chExt cx="188913" cy="187325"/>
              </a:xfrm>
            </p:grpSpPr>
            <p:sp>
              <p:nvSpPr>
                <p:cNvPr id="14" name="Freeform 516"/>
                <p:cNvSpPr>
                  <a:spLocks/>
                </p:cNvSpPr>
                <p:nvPr/>
              </p:nvSpPr>
              <p:spPr bwMode="gray">
                <a:xfrm>
                  <a:off x="463686" y="2715128"/>
                  <a:ext cx="188913" cy="187325"/>
                </a:xfrm>
                <a:custGeom>
                  <a:avLst/>
                  <a:gdLst>
                    <a:gd name="T0" fmla="*/ 0 w 136"/>
                    <a:gd name="T1" fmla="*/ 267 h 113"/>
                    <a:gd name="T2" fmla="*/ 0 w 136"/>
                    <a:gd name="T3" fmla="*/ 0 h 113"/>
                    <a:gd name="T4" fmla="*/ 9 w 136"/>
                    <a:gd name="T5" fmla="*/ 0 h 113"/>
                    <a:gd name="T6" fmla="*/ 0 60000 65536"/>
                    <a:gd name="T7" fmla="*/ 0 60000 65536"/>
                    <a:gd name="T8" fmla="*/ 0 60000 65536"/>
                    <a:gd name="T9" fmla="*/ 0 w 136"/>
                    <a:gd name="T10" fmla="*/ 0 h 113"/>
                    <a:gd name="T11" fmla="*/ 136 w 136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6" h="113">
                      <a:moveTo>
                        <a:pt x="0" y="113"/>
                      </a:moveTo>
                      <a:lnTo>
                        <a:pt x="0" y="0"/>
                      </a:lnTo>
                      <a:lnTo>
                        <a:pt x="136" y="0"/>
                      </a:lnTo>
                    </a:path>
                  </a:pathLst>
                </a:custGeom>
                <a:noFill/>
                <a:ln w="38100">
                  <a:solidFill>
                    <a:srgbClr val="1A287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latinLnBrk="0"/>
                  <a:endParaRPr lang="ko-KR" altLang="en-US"/>
                </a:p>
              </p:txBody>
            </p:sp>
            <p:sp>
              <p:nvSpPr>
                <p:cNvPr id="15" name="Line 517"/>
                <p:cNvSpPr>
                  <a:spLocks noChangeShapeType="1"/>
                </p:cNvSpPr>
                <p:nvPr/>
              </p:nvSpPr>
              <p:spPr bwMode="gray">
                <a:xfrm>
                  <a:off x="470036" y="2715128"/>
                  <a:ext cx="169863" cy="176213"/>
                </a:xfrm>
                <a:prstGeom prst="line">
                  <a:avLst/>
                </a:prstGeom>
                <a:noFill/>
                <a:ln w="12700">
                  <a:solidFill>
                    <a:srgbClr val="1A287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latinLnBrk="0"/>
                  <a:endParaRPr lang="ko-KR" altLang="en-US"/>
                </a:p>
              </p:txBody>
            </p:sp>
          </p:grpSp>
        </p:grpSp>
        <p:sp>
          <p:nvSpPr>
            <p:cNvPr id="11" name="TextBox 10"/>
            <p:cNvSpPr txBox="1"/>
            <p:nvPr/>
          </p:nvSpPr>
          <p:spPr>
            <a:xfrm>
              <a:off x="422514" y="2635455"/>
              <a:ext cx="6667500" cy="10404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bevelB w="1270" h="1270"/>
              </a:sp3d>
            </a:bodyPr>
            <a:lstStyle>
              <a:defPPr>
                <a:defRPr lang="ko-KR"/>
              </a:defPPr>
              <a:lvl1pPr algn="ctr" latinLnBrk="0">
                <a:lnSpc>
                  <a:spcPct val="140000"/>
                </a:lnSpc>
                <a:defRPr b="1" spc="-8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defRPr>
              </a:lvl1pPr>
            </a:lstStyle>
            <a:p>
              <a:r>
                <a:rPr lang="ko-KR" altLang="en-US" sz="1400" spc="-150" dirty="0" smtClean="0"/>
                <a:t>전공현장실습  신청과  관련하여  </a:t>
              </a:r>
              <a:r>
                <a:rPr lang="ko-KR" altLang="en-US" sz="1400" spc="-150" dirty="0"/>
                <a:t>안내드리오니 </a:t>
              </a:r>
              <a:endParaRPr lang="en-US" altLang="ko-KR" sz="1400" spc="-150" dirty="0"/>
            </a:p>
            <a:p>
              <a:r>
                <a:rPr lang="ko-KR" altLang="en-US" sz="1400" spc="-150" dirty="0" smtClean="0"/>
                <a:t>각  </a:t>
              </a:r>
              <a:r>
                <a:rPr lang="ko-KR" altLang="en-US" sz="1400" spc="-150" dirty="0"/>
                <a:t>참여 관계자</a:t>
              </a:r>
              <a:r>
                <a:rPr lang="en-US" altLang="ko-KR" sz="1400" spc="-150" dirty="0"/>
                <a:t>(</a:t>
              </a:r>
              <a:r>
                <a:rPr lang="ko-KR" altLang="en-US" sz="1400" spc="-150" dirty="0"/>
                <a:t>교수</a:t>
              </a:r>
              <a:r>
                <a:rPr lang="en-US" altLang="ko-KR" sz="1400" spc="-150" dirty="0"/>
                <a:t>, </a:t>
              </a:r>
              <a:r>
                <a:rPr lang="ko-KR" altLang="en-US" sz="1400" spc="-150" dirty="0"/>
                <a:t>학생</a:t>
              </a:r>
              <a:r>
                <a:rPr lang="en-US" altLang="ko-KR" sz="1400" spc="-150" dirty="0"/>
                <a:t>, </a:t>
              </a:r>
              <a:r>
                <a:rPr lang="ko-KR" altLang="en-US" sz="1400" spc="-150" dirty="0"/>
                <a:t>기업</a:t>
              </a:r>
              <a:r>
                <a:rPr lang="en-US" altLang="ko-KR" sz="1400" spc="-150" dirty="0"/>
                <a:t>) </a:t>
              </a:r>
              <a:r>
                <a:rPr lang="ko-KR" altLang="en-US" sz="1400" spc="-150" dirty="0"/>
                <a:t>여러분께서는  원활한  교과목  운영을 위해 협조 바랍니다</a:t>
              </a:r>
              <a:r>
                <a:rPr lang="en-US" altLang="ko-KR" sz="1400" spc="-150" dirty="0"/>
                <a:t>.</a:t>
              </a:r>
              <a:endParaRPr lang="en-US" altLang="ko-KR" sz="1200" spc="-150" dirty="0"/>
            </a:p>
          </p:txBody>
        </p:sp>
      </p:grpSp>
      <p:graphicFrame>
        <p:nvGraphicFramePr>
          <p:cNvPr id="16" name="표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658027"/>
              </p:ext>
            </p:extLst>
          </p:nvPr>
        </p:nvGraphicFramePr>
        <p:xfrm>
          <a:off x="452031" y="3250470"/>
          <a:ext cx="6656651" cy="1298923"/>
        </p:xfrm>
        <a:graphic>
          <a:graphicData uri="http://schemas.openxmlformats.org/drawingml/2006/table">
            <a:tbl>
              <a:tblPr/>
              <a:tblGrid>
                <a:gridCol w="753679">
                  <a:extLst>
                    <a:ext uri="{9D8B030D-6E8A-4147-A177-3AD203B41FA5}">
                      <a16:colId xmlns="" xmlns:a16="http://schemas.microsoft.com/office/drawing/2014/main" val="2055529190"/>
                    </a:ext>
                  </a:extLst>
                </a:gridCol>
                <a:gridCol w="9334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678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138694">
                  <a:extLst>
                    <a:ext uri="{9D8B030D-6E8A-4147-A177-3AD203B41FA5}">
                      <a16:colId xmlns="" xmlns:a16="http://schemas.microsoft.com/office/drawing/2014/main" val="1484513390"/>
                    </a:ext>
                  </a:extLst>
                </a:gridCol>
                <a:gridCol w="46674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96214">
                  <a:extLst>
                    <a:ext uri="{9D8B030D-6E8A-4147-A177-3AD203B41FA5}">
                      <a16:colId xmlns="" xmlns:a16="http://schemas.microsoft.com/office/drawing/2014/main" val="3712374776"/>
                    </a:ext>
                  </a:extLst>
                </a:gridCol>
              </a:tblGrid>
              <a:tr h="35336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구분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참여 학생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교과목명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실습시간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(1</a:t>
                      </a:r>
                      <a:r>
                        <a:rPr lang="ko-KR" altLang="en-US" sz="1200" b="1" kern="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일 </a:t>
                      </a:r>
                      <a:r>
                        <a:rPr lang="en-US" altLang="ko-KR" sz="1200" b="1" kern="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6~8</a:t>
                      </a:r>
                      <a:r>
                        <a:rPr lang="ko-KR" altLang="en-US" sz="1200" b="1" kern="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시간</a:t>
                      </a:r>
                      <a:r>
                        <a:rPr lang="en-US" altLang="ko-KR" sz="1200" b="1" kern="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)</a:t>
                      </a:r>
                      <a:endParaRPr lang="ko-KR" altLang="en-US" sz="1200" b="1" kern="0" spc="0" dirty="0">
                        <a:gradFill>
                          <a:gsLst>
                            <a:gs pos="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학점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이수구분</a:t>
                      </a:r>
                      <a:r>
                        <a:rPr lang="en-US" altLang="ko-KR" sz="1200" b="1" kern="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/</a:t>
                      </a:r>
                      <a:endParaRPr lang="ko-KR" altLang="en-US" sz="1200" b="1" kern="0" spc="0" dirty="0">
                        <a:gradFill>
                          <a:gsLst>
                            <a:gs pos="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성적평가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66230887"/>
                  </a:ext>
                </a:extLst>
              </a:tr>
              <a:tr h="352704"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단기</a:t>
                      </a:r>
                      <a:endParaRPr lang="en-US" altLang="ko-KR" sz="1200" b="1" kern="0" spc="0" dirty="0">
                        <a:gradFill>
                          <a:gsLst>
                            <a:gs pos="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200" b="1" kern="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계절학기</a:t>
                      </a:r>
                      <a:r>
                        <a:rPr lang="en-US" altLang="ko-KR" sz="1200" b="1" kern="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)</a:t>
                      </a:r>
                      <a:endParaRPr lang="ko-KR" altLang="en-US" sz="1200" b="1" kern="0" spc="0" dirty="0">
                        <a:gradFill>
                          <a:gsLst>
                            <a:gs pos="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3,4</a:t>
                      </a:r>
                      <a:r>
                        <a:rPr lang="ko-KR" altLang="en-US" sz="1200" b="1" kern="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학년 이상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(5</a:t>
                      </a:r>
                      <a:r>
                        <a:rPr lang="ko-KR" altLang="en-US" sz="1200" b="1" kern="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학기 이상</a:t>
                      </a:r>
                      <a:r>
                        <a:rPr lang="en-US" altLang="ko-KR" sz="1200" b="1" kern="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)</a:t>
                      </a:r>
                      <a:endParaRPr lang="ko-KR" altLang="en-US" sz="1200" b="1" kern="0" spc="0" dirty="0">
                        <a:gradFill>
                          <a:gsLst>
                            <a:gs pos="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err="1" smtClean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계절현장실습</a:t>
                      </a:r>
                      <a:endParaRPr lang="en-US" altLang="ko-KR" sz="1200" b="1" kern="0" spc="0" dirty="0" smtClean="0">
                        <a:gradFill>
                          <a:gsLst>
                            <a:gs pos="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 smtClean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(</a:t>
                      </a:r>
                      <a:r>
                        <a:rPr lang="en-US" altLang="ko-KR" sz="1200" b="1" kern="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1, 2, 3, 4)</a:t>
                      </a:r>
                      <a:endParaRPr lang="ko-KR" altLang="en-US" sz="1200" b="1" kern="0" spc="0" dirty="0">
                        <a:gradFill>
                          <a:gsLst>
                            <a:gs pos="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42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kern="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4</a:t>
                      </a:r>
                      <a:r>
                        <a:rPr lang="ko-KR" altLang="en-US" sz="1200" b="1" kern="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주</a:t>
                      </a:r>
                      <a:r>
                        <a:rPr lang="en-US" altLang="ko-KR" sz="1200" b="1" kern="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(120</a:t>
                      </a:r>
                      <a:r>
                        <a:rPr lang="ko-KR" altLang="en-US" sz="1200" b="1" kern="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시간</a:t>
                      </a:r>
                      <a:r>
                        <a:rPr lang="en-US" altLang="ko-KR" sz="1200" b="1" kern="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)</a:t>
                      </a:r>
                      <a:r>
                        <a:rPr lang="ko-KR" altLang="en-US" sz="1200" b="1" kern="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 이상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1~2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선택전공</a:t>
                      </a:r>
                      <a:r>
                        <a:rPr lang="en-US" altLang="ko-KR" sz="1200" b="1" kern="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,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복수전공</a:t>
                      </a:r>
                      <a:r>
                        <a:rPr lang="en-US" altLang="ko-KR" sz="1200" b="1" kern="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,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P/F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50460079"/>
                  </a:ext>
                </a:extLst>
              </a:tr>
              <a:tr h="19208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err="1" smtClean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전공현장실습</a:t>
                      </a:r>
                      <a:endParaRPr lang="en-US" altLang="ko-KR" sz="1200" b="1" kern="0" spc="0" dirty="0" smtClean="0">
                        <a:gradFill>
                          <a:gsLst>
                            <a:gs pos="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 smtClean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(</a:t>
                      </a:r>
                      <a:r>
                        <a:rPr lang="en-US" altLang="ko-KR" sz="1200" b="1" kern="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1, 3, 4, 5)</a:t>
                      </a:r>
                      <a:endParaRPr lang="ko-KR" altLang="en-US" sz="1200" b="1" kern="0" spc="0" dirty="0">
                        <a:gradFill>
                          <a:gsLst>
                            <a:gs pos="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6</a:t>
                      </a:r>
                      <a:r>
                        <a:rPr lang="ko-KR" altLang="en-US" sz="1200" b="1" kern="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주</a:t>
                      </a:r>
                      <a:r>
                        <a:rPr lang="en-US" altLang="ko-KR" sz="1200" b="1" kern="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(180</a:t>
                      </a:r>
                      <a:r>
                        <a:rPr lang="ko-KR" altLang="en-US" sz="1200" b="1" kern="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시간</a:t>
                      </a:r>
                      <a:r>
                        <a:rPr lang="en-US" altLang="ko-KR" sz="1200" b="1" kern="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)</a:t>
                      </a:r>
                      <a:r>
                        <a:rPr lang="ko-KR" altLang="en-US" sz="1200" b="1" kern="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 이상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56161645"/>
                  </a:ext>
                </a:extLst>
              </a:tr>
              <a:tr h="277081">
                <a:tc v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b="0" kern="0" spc="0" dirty="0">
                        <a:gradFill>
                          <a:gsLst>
                            <a:gs pos="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b="0" kern="0" spc="0" dirty="0">
                        <a:gradFill>
                          <a:gsLst>
                            <a:gs pos="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b="0" kern="0" spc="0" dirty="0">
                        <a:gradFill>
                          <a:gsLst>
                            <a:gs pos="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8</a:t>
                      </a:r>
                      <a:r>
                        <a:rPr lang="ko-KR" altLang="en-US" sz="1200" b="1" kern="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주</a:t>
                      </a:r>
                      <a:r>
                        <a:rPr lang="en-US" altLang="ko-KR" sz="1200" b="1" kern="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(240</a:t>
                      </a:r>
                      <a:r>
                        <a:rPr lang="ko-KR" altLang="en-US" sz="1200" b="1" kern="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시간</a:t>
                      </a:r>
                      <a:r>
                        <a:rPr lang="en-US" altLang="ko-KR" sz="1200" b="1" kern="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)</a:t>
                      </a:r>
                      <a:r>
                        <a:rPr lang="ko-KR" altLang="en-US" sz="1200" b="1" kern="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 이상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kern="0" spc="0" dirty="0">
                        <a:gradFill>
                          <a:gsLst>
                            <a:gs pos="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181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1251</TotalTime>
  <Words>359</Words>
  <Application>Microsoft Office PowerPoint</Application>
  <PresentationFormat>사용자 지정</PresentationFormat>
  <Paragraphs>74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9" baseType="lpstr">
      <vt:lpstr>나눔바른고딕</vt:lpstr>
      <vt:lpstr>나눔명조 ExtraBold</vt:lpstr>
      <vt:lpstr>Calibri Light</vt:lpstr>
      <vt:lpstr>Wingdings</vt:lpstr>
      <vt:lpstr>Arial</vt:lpstr>
      <vt:lpstr>맑은 고딕</vt:lpstr>
      <vt:lpstr>Calibri</vt:lpstr>
      <vt:lpstr>Office 테마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Admin</dc:creator>
  <cp:lastModifiedBy>Windows 사용자</cp:lastModifiedBy>
  <cp:revision>57</cp:revision>
  <cp:lastPrinted>2017-11-08T02:48:01Z</cp:lastPrinted>
  <dcterms:created xsi:type="dcterms:W3CDTF">2017-08-18T06:13:36Z</dcterms:created>
  <dcterms:modified xsi:type="dcterms:W3CDTF">2019-11-11T07:52:48Z</dcterms:modified>
</cp:coreProperties>
</file>