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697" r:id="rId4"/>
    <p:sldId id="823" r:id="rId5"/>
    <p:sldId id="870" r:id="rId6"/>
    <p:sldId id="852" r:id="rId7"/>
    <p:sldId id="869" r:id="rId8"/>
    <p:sldId id="853" r:id="rId9"/>
    <p:sldId id="868" r:id="rId10"/>
    <p:sldId id="871" r:id="rId11"/>
    <p:sldId id="872" r:id="rId12"/>
    <p:sldId id="873" r:id="rId13"/>
    <p:sldId id="874" r:id="rId14"/>
    <p:sldId id="875" r:id="rId15"/>
    <p:sldId id="876" r:id="rId16"/>
  </p:sldIdLst>
  <p:sldSz cx="10668000" cy="7429500"/>
  <p:notesSz cx="7099300" cy="10234613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  <a:srgbClr val="00FF00"/>
    <a:srgbClr val="00FF99"/>
    <a:srgbClr val="FFFFCC"/>
    <a:srgbClr val="CCFFCC"/>
    <a:srgbClr val="008000"/>
    <a:srgbClr val="00CC66"/>
    <a:srgbClr val="00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422" y="-96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7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>
            <a:lvl1pPr algn="l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84" y="0"/>
            <a:ext cx="307691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>
            <a:lvl1pPr algn="r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56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b" anchorCtr="0" compatLnSpc="1">
            <a:prstTxWarp prst="textNoShape">
              <a:avLst/>
            </a:prstTxWarp>
          </a:bodyPr>
          <a:lstStyle>
            <a:lvl1pPr algn="l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84" y="9722556"/>
            <a:ext cx="3076916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b" anchorCtr="0" compatLnSpc="1">
            <a:prstTxWarp prst="textNoShape">
              <a:avLst/>
            </a:prstTxWarp>
          </a:bodyPr>
          <a:lstStyle>
            <a:lvl1pPr algn="r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8513" y="785813"/>
            <a:ext cx="5541962" cy="3859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715" y="4880092"/>
            <a:ext cx="5213341" cy="45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1" y="9721239"/>
            <a:ext cx="3077137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4020507" y="9721239"/>
            <a:ext cx="3077137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2017-03-13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mgtech.co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사이버 연구실 안전교육 사이트 사용 매뉴얼</a:t>
            </a:r>
            <a:endParaRPr kumimoji="0" lang="en-US" altLang="ko-KR" sz="3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780" y="575739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과학관  운영관리</a:t>
            </a:r>
            <a:r>
              <a:rPr lang="ko-KR" altLang="en-US" sz="2800" b="1" dirty="0"/>
              <a:t>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6" y="1482502"/>
            <a:ext cx="2148830" cy="6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01" y="1356269"/>
            <a:ext cx="2973520" cy="528943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로그인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147635" y="3693808"/>
            <a:ext cx="1539016" cy="7868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6" name="직사각형 5"/>
          <p:cNvSpPr/>
          <p:nvPr/>
        </p:nvSpPr>
        <p:spPr bwMode="auto">
          <a:xfrm>
            <a:off x="877053" y="4390880"/>
            <a:ext cx="216024" cy="14401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172581" y="1910393"/>
            <a:ext cx="2371232" cy="1061965"/>
          </a:xfrm>
          <a:prstGeom prst="wedgeRectCallout">
            <a:avLst>
              <a:gd name="adj1" fmla="val -84635"/>
              <a:gd name="adj2" fmla="val 1245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</a:t>
            </a:r>
            <a:r>
              <a:rPr lang="ko-KR" altLang="en-US" sz="1200" b="1" smtClean="0">
                <a:solidFill>
                  <a:schemeClr val="accent2"/>
                </a:solidFill>
              </a:rPr>
              <a:t>기관선택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smtClean="0">
                <a:solidFill>
                  <a:schemeClr val="accent2"/>
                </a:solidFill>
              </a:rPr>
              <a:t>학번 또는 사번 및 성명 입력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③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</a:rPr>
              <a:t>버튼 클릭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542636" y="4588447"/>
            <a:ext cx="1306386" cy="301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971590" y="399130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974016" y="37164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1079602" y="5073838"/>
            <a:ext cx="2405778" cy="828092"/>
          </a:xfrm>
          <a:prstGeom prst="wedgeRectCallout">
            <a:avLst>
              <a:gd name="adj1" fmla="val 27297"/>
              <a:gd name="adj2" fmla="val -6901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아이디를 저장하고 싶을 때 클릭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971590" y="425430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68" y="1287763"/>
            <a:ext cx="2962049" cy="528943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622032" y="4325376"/>
            <a:ext cx="4032449" cy="828092"/>
          </a:xfrm>
          <a:prstGeom prst="wedgeRectCallout">
            <a:avLst>
              <a:gd name="adj1" fmla="val 28136"/>
              <a:gd name="adj2" fmla="val -146308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안전교육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아이콘을 클릭하여 다음 화면으로 이동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8054659" y="2578926"/>
            <a:ext cx="1167773" cy="11148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931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85" y="1308239"/>
            <a:ext cx="2967342" cy="524848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3" y="1346589"/>
            <a:ext cx="2962049" cy="528943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3. </a:t>
            </a:r>
            <a:r>
              <a:rPr lang="ko-KR" altLang="en-US" smtClean="0"/>
              <a:t>언어 및 과목설정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1147635" y="3693808"/>
            <a:ext cx="1169315" cy="131708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582321" y="3153058"/>
            <a:ext cx="1441339" cy="481744"/>
          </a:xfrm>
          <a:prstGeom prst="wedgeRectCallout">
            <a:avLst>
              <a:gd name="adj1" fmla="val -84635"/>
              <a:gd name="adj2" fmla="val 1245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</a:t>
            </a:r>
            <a:r>
              <a:rPr lang="ko-KR" altLang="en-US" sz="1200" b="1" smtClean="0">
                <a:solidFill>
                  <a:schemeClr val="accent2"/>
                </a:solidFill>
              </a:rPr>
              <a:t>언어 선택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145286" y="5058389"/>
            <a:ext cx="2244497" cy="3828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974016" y="37164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81472" y="5624601"/>
            <a:ext cx="2808311" cy="828092"/>
          </a:xfrm>
          <a:prstGeom prst="wedgeRectCallout">
            <a:avLst>
              <a:gd name="adj1" fmla="val -16413"/>
              <a:gd name="adj2" fmla="val -74533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과목선택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009658" y="6038647"/>
            <a:ext cx="4284782" cy="828092"/>
          </a:xfrm>
          <a:prstGeom prst="wedgeRectCallout">
            <a:avLst>
              <a:gd name="adj1" fmla="val 7774"/>
              <a:gd name="adj2" fmla="val -1289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1.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교육시간에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맞게 과목 선택 후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설정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</a:t>
            </a:r>
            <a:endParaRPr lang="en-US" altLang="ko-KR" sz="1200" b="1" dirty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2.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저장확인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창에서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확인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클릭하여 다음화면으로 이동</a:t>
            </a:r>
            <a:endParaRPr lang="en-US" altLang="ko-KR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6470482" y="3932478"/>
            <a:ext cx="2319901" cy="14253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866574" y="51418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09" y="4111316"/>
            <a:ext cx="1922339" cy="92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오른쪽 화살표 14"/>
          <p:cNvSpPr/>
          <p:nvPr/>
        </p:nvSpPr>
        <p:spPr bwMode="auto">
          <a:xfrm rot="19490607">
            <a:off x="7487160" y="4893231"/>
            <a:ext cx="759529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26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6" y="1308239"/>
            <a:ext cx="2967342" cy="5358839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smtClean="0"/>
              <a:t>수강하기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3214259" y="3404525"/>
            <a:ext cx="520189" cy="52521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029744" y="1755875"/>
            <a:ext cx="2376264" cy="481744"/>
          </a:xfrm>
          <a:prstGeom prst="wedgeRectCallout">
            <a:avLst>
              <a:gd name="adj1" fmla="val -32927"/>
              <a:gd name="adj2" fmla="val 29850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‘</a:t>
            </a:r>
            <a:r>
              <a:rPr lang="ko-KR" altLang="en-US" sz="1200" b="1" smtClean="0">
                <a:solidFill>
                  <a:schemeClr val="accent2"/>
                </a:solidFill>
              </a:rPr>
              <a:t>수강하기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</a:rPr>
              <a:t>클릭하여 교육 수강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097810" y="4419105"/>
            <a:ext cx="593471" cy="3757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3691281" y="3290702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2741109" y="435982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2" y="4575845"/>
            <a:ext cx="2176869" cy="2206894"/>
          </a:xfrm>
          <a:prstGeom prst="rect">
            <a:avLst/>
          </a:prstGeom>
        </p:spPr>
      </p:pic>
      <p:sp>
        <p:nvSpPr>
          <p:cNvPr id="32" name="사각형 설명선 31"/>
          <p:cNvSpPr/>
          <p:nvPr/>
        </p:nvSpPr>
        <p:spPr bwMode="auto">
          <a:xfrm>
            <a:off x="1763284" y="5408577"/>
            <a:ext cx="2808311" cy="828092"/>
          </a:xfrm>
          <a:prstGeom prst="wedgeRectCallout">
            <a:avLst>
              <a:gd name="adj1" fmla="val 5634"/>
              <a:gd name="adj2" fmla="val -122843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과목변경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클릭하여 과목변경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오른쪽 화살표 20"/>
          <p:cNvSpPr/>
          <p:nvPr/>
        </p:nvSpPr>
        <p:spPr bwMode="auto">
          <a:xfrm rot="8934685">
            <a:off x="2453501" y="4756427"/>
            <a:ext cx="759529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2922" r="24115" b="12769"/>
          <a:stretch/>
        </p:blipFill>
        <p:spPr>
          <a:xfrm rot="16200000">
            <a:off x="6937232" y="1714000"/>
            <a:ext cx="2589137" cy="424701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/>
          <a:srcRect l="7027" r="8821"/>
          <a:stretch/>
        </p:blipFill>
        <p:spPr>
          <a:xfrm>
            <a:off x="6558306" y="2778375"/>
            <a:ext cx="3325868" cy="21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5" y="1626518"/>
            <a:ext cx="2840821" cy="505338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ko-KR" altLang="en-US" smtClean="0"/>
              <a:t>평가하기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811955" y="3286100"/>
            <a:ext cx="2793853" cy="71555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029744" y="1755875"/>
            <a:ext cx="2376264" cy="481744"/>
          </a:xfrm>
          <a:prstGeom prst="wedgeRectCallout">
            <a:avLst>
              <a:gd name="adj1" fmla="val -32927"/>
              <a:gd name="adj2" fmla="val 29850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수강완료 후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평가하기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</a:rPr>
              <a:t>클릭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676787" y="353586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33" y="1622730"/>
            <a:ext cx="2889327" cy="505338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 bwMode="auto">
          <a:xfrm>
            <a:off x="6206546" y="2634630"/>
            <a:ext cx="2861914" cy="32403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330594" y="4773830"/>
            <a:ext cx="2723486" cy="1461199"/>
          </a:xfrm>
          <a:prstGeom prst="wedgeRectCallout">
            <a:avLst>
              <a:gd name="adj1" fmla="val 58052"/>
              <a:gd name="adj2" fmla="val 769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평가문제 체크 후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제출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＇</a:t>
            </a:r>
            <a:r>
              <a:rPr lang="ko-KR" altLang="en-US" sz="1200" b="1" smtClean="0">
                <a:solidFill>
                  <a:schemeClr val="accent2"/>
                </a:solidFill>
              </a:rPr>
              <a:t>버튼 클릭</a:t>
            </a:r>
            <a:endParaRPr lang="en-US" altLang="ko-KR" sz="1200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주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 60</a:t>
            </a:r>
            <a:r>
              <a:rPr lang="ko-KR" altLang="en-US" sz="1200" b="1" smtClean="0">
                <a:solidFill>
                  <a:schemeClr val="accent2"/>
                </a:solidFill>
              </a:rPr>
              <a:t>점 이상시 이수처리됨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67" y="6015901"/>
            <a:ext cx="2415986" cy="11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오른쪽 화살표 17"/>
          <p:cNvSpPr/>
          <p:nvPr/>
        </p:nvSpPr>
        <p:spPr bwMode="auto">
          <a:xfrm rot="2520364">
            <a:off x="7086476" y="5887867"/>
            <a:ext cx="824533" cy="256068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068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6" y="978446"/>
            <a:ext cx="5637272" cy="62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414120" y="4362822"/>
            <a:ext cx="2906709" cy="920144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975" indent="-180975" algn="l">
              <a:buAutoNum type="arabicPeriod"/>
            </a:pPr>
            <a:r>
              <a:rPr lang="ko-KR" altLang="en-US" sz="1000" b="1" dirty="0" smtClean="0"/>
              <a:t>학교 홈페이지 메인 화면에서 좌측그림과 같이 화면 하단으로 이동하여 연구실 안전교육 클릭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76" y="6938111"/>
            <a:ext cx="3168352" cy="3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2453680" y="6883102"/>
            <a:ext cx="85377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굴림"/>
                <a:ea typeface="굴림"/>
              </a:rPr>
              <a:t>           </a:t>
            </a:r>
            <a:endParaRPr lang="ko-KR" alt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2" name="위로 굽은 화살표 1"/>
          <p:cNvSpPr/>
          <p:nvPr/>
        </p:nvSpPr>
        <p:spPr bwMode="auto">
          <a:xfrm rot="5400000" flipV="1">
            <a:off x="5010823" y="4508173"/>
            <a:ext cx="1726475" cy="3816425"/>
          </a:xfrm>
          <a:prstGeom prst="bentUp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1073324"/>
            <a:ext cx="9772103" cy="59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 bwMode="auto">
          <a:xfrm>
            <a:off x="2237656" y="2418606"/>
            <a:ext cx="1296144" cy="12961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3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1188511"/>
            <a:ext cx="6657414" cy="447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 bwMode="auto">
          <a:xfrm>
            <a:off x="1589584" y="4022421"/>
            <a:ext cx="502496" cy="1963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3361506" y="5818452"/>
            <a:ext cx="3988718" cy="1177238"/>
          </a:xfrm>
          <a:prstGeom prst="roundRect">
            <a:avLst>
              <a:gd name="adj" fmla="val 7143"/>
            </a:avLst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>
              <a:lnSpc>
                <a:spcPts val="400"/>
              </a:lnSpc>
            </a:pPr>
            <a:endParaRPr lang="en-US" altLang="ko-KR" sz="1000" b="1" dirty="0" smtClean="0"/>
          </a:p>
          <a:p>
            <a:pPr marL="228600" indent="-228600" algn="l">
              <a:lnSpc>
                <a:spcPts val="400"/>
              </a:lnSpc>
            </a:pPr>
            <a:r>
              <a:rPr lang="en-US" altLang="ko-KR" sz="1000" b="1" dirty="0"/>
              <a:t> </a:t>
            </a:r>
            <a:r>
              <a:rPr lang="en-US" altLang="ko-KR" sz="1000" b="1" dirty="0" smtClean="0"/>
              <a:t>1. </a:t>
            </a:r>
            <a:r>
              <a:rPr lang="ko-KR" altLang="en-US" sz="1000" b="1" dirty="0" err="1" smtClean="0"/>
              <a:t>기관명을</a:t>
            </a:r>
            <a:r>
              <a:rPr lang="ko-KR" altLang="en-US" sz="1000" b="1" dirty="0" smtClean="0"/>
              <a:t> 원광대학교로 선택 후 학번과 이름 입력 후 로그인 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.</a:t>
            </a:r>
            <a:endParaRPr lang="en-US" altLang="ko-KR" sz="1000" b="1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1301552" y="2778645"/>
            <a:ext cx="2448272" cy="163628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16" name="직선 화살표 연결선 15"/>
          <p:cNvCxnSpPr/>
          <p:nvPr/>
        </p:nvCxnSpPr>
        <p:spPr bwMode="auto">
          <a:xfrm flipH="1" flipV="1">
            <a:off x="2165648" y="4254785"/>
            <a:ext cx="2740704" cy="1511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35" y="3642742"/>
            <a:ext cx="4246187" cy="342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6" y="1125861"/>
            <a:ext cx="5393464" cy="518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2878483" y="3911724"/>
            <a:ext cx="1303389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054080" y="1595126"/>
            <a:ext cx="3504964" cy="391431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1.  </a:t>
            </a:r>
            <a:r>
              <a:rPr lang="ko-KR" altLang="en-US" sz="1000" b="1" dirty="0" smtClean="0"/>
              <a:t>상단 메뉴의 사이버 안전교육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안전강의실을 선택</a:t>
            </a:r>
            <a:endParaRPr lang="en-US" altLang="ko-KR" sz="1000" b="1" dirty="0" smtClean="0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030652" y="2404335"/>
            <a:ext cx="3528392" cy="35719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2. ‘</a:t>
            </a:r>
            <a:r>
              <a:rPr lang="ko-KR" altLang="en-US" sz="1000" b="1" dirty="0" smtClean="0"/>
              <a:t>과목선택 하기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클릭하여 선택과목 설정페이지로 이동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041876" y="2981325"/>
            <a:ext cx="3528392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3. </a:t>
            </a:r>
            <a:r>
              <a:rPr lang="ko-KR" altLang="en-US" sz="1000" b="1" dirty="0" smtClean="0"/>
              <a:t>수강하실 교육 과목을 선택</a:t>
            </a:r>
            <a:r>
              <a:rPr lang="en-US" altLang="ko-KR" sz="1000" b="1" dirty="0" smtClean="0"/>
              <a:t>(</a:t>
            </a:r>
            <a:r>
              <a:rPr lang="en-US" altLang="ko-KR" sz="1000" b="1" u="sng" dirty="0" smtClean="0"/>
              <a:t>4</a:t>
            </a:r>
            <a:r>
              <a:rPr lang="ko-KR" altLang="en-US" sz="1000" b="1" u="sng" dirty="0" smtClean="0"/>
              <a:t>과목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 후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설정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선택</a:t>
            </a:r>
            <a:endParaRPr lang="en-US" altLang="ko-KR" sz="1000" b="1" dirty="0" smtClean="0"/>
          </a:p>
          <a:p>
            <a:pPr marL="228600" indent="-228600" algn="l"/>
            <a:r>
              <a:rPr lang="en-US" altLang="ko-KR" sz="1000" b="1" dirty="0" smtClean="0"/>
              <a:t>	- </a:t>
            </a:r>
            <a:r>
              <a:rPr lang="ko-KR" altLang="en-US" sz="1000" b="1" dirty="0" smtClean="0"/>
              <a:t>총 이수 과목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필수 </a:t>
            </a:r>
            <a:r>
              <a:rPr lang="en-US" altLang="ko-KR" sz="1000" b="1" dirty="0" smtClean="0"/>
              <a:t>2 </a:t>
            </a:r>
            <a:r>
              <a:rPr lang="ko-KR" altLang="en-US" sz="1000" b="1" dirty="0" smtClean="0"/>
              <a:t>과목</a:t>
            </a:r>
            <a:r>
              <a:rPr lang="en-US" altLang="ko-KR" sz="1000" b="1" dirty="0" smtClean="0"/>
              <a:t>+ </a:t>
            </a:r>
            <a:r>
              <a:rPr lang="ko-KR" altLang="en-US" sz="1000" b="1" dirty="0" smtClean="0"/>
              <a:t>선택 </a:t>
            </a:r>
            <a:r>
              <a:rPr lang="en-US" altLang="ko-KR" sz="1000" b="1" dirty="0" smtClean="0"/>
              <a:t>4 </a:t>
            </a:r>
            <a:r>
              <a:rPr lang="ko-KR" altLang="en-US" sz="1000" b="1" dirty="0" smtClean="0"/>
              <a:t>과목</a:t>
            </a:r>
          </a:p>
        </p:txBody>
      </p:sp>
      <p:cxnSp>
        <p:nvCxnSpPr>
          <p:cNvPr id="22" name="직선 화살표 연결선 21"/>
          <p:cNvCxnSpPr>
            <a:stCxn id="19" idx="1"/>
          </p:cNvCxnSpPr>
          <p:nvPr/>
        </p:nvCxnSpPr>
        <p:spPr bwMode="auto">
          <a:xfrm flipH="1">
            <a:off x="3576862" y="1790842"/>
            <a:ext cx="2477218" cy="163587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015558" y="5081192"/>
            <a:ext cx="360040" cy="14483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>
            <a:off x="4253880" y="2595475"/>
            <a:ext cx="1692188" cy="131624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>
            <a:off x="6195578" y="3472458"/>
            <a:ext cx="0" cy="160873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직사각형 10"/>
          <p:cNvSpPr/>
          <p:nvPr/>
        </p:nvSpPr>
        <p:spPr bwMode="auto">
          <a:xfrm>
            <a:off x="6342112" y="4034780"/>
            <a:ext cx="470570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710264" y="4588564"/>
            <a:ext cx="2731744" cy="35719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 1. ‘</a:t>
            </a:r>
            <a:r>
              <a:rPr lang="ko-KR" altLang="en-US" sz="1000" b="1" dirty="0" smtClean="0"/>
              <a:t>수강하기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선택 하여 해당 교육을 시청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7" y="1482502"/>
            <a:ext cx="68407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 bwMode="auto">
          <a:xfrm>
            <a:off x="6326361" y="4722862"/>
            <a:ext cx="786853" cy="27294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" y="1050454"/>
            <a:ext cx="82596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3389784" y="5755518"/>
            <a:ext cx="2736304" cy="36004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2. </a:t>
            </a:r>
            <a:r>
              <a:rPr lang="ko-KR" altLang="en-US" sz="1000" b="1" dirty="0" smtClean="0"/>
              <a:t>출력하고자 하는 과정의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증명</a:t>
            </a:r>
            <a:r>
              <a:rPr lang="ko-KR" altLang="en-US" sz="1000" b="1" dirty="0"/>
              <a:t>서</a:t>
            </a:r>
            <a:r>
              <a:rPr lang="ko-KR" altLang="en-US" sz="1000" b="1" dirty="0" smtClean="0"/>
              <a:t> 출력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선택</a:t>
            </a:r>
          </a:p>
        </p:txBody>
      </p:sp>
      <p:cxnSp>
        <p:nvCxnSpPr>
          <p:cNvPr id="9" name="직선 화살표 연결선 8"/>
          <p:cNvCxnSpPr/>
          <p:nvPr/>
        </p:nvCxnSpPr>
        <p:spPr bwMode="auto">
          <a:xfrm flipH="1" flipV="1">
            <a:off x="2196742" y="5118051"/>
            <a:ext cx="2369553" cy="56883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384498" y="4184898"/>
            <a:ext cx="1421110" cy="3939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2" name="직사각형 11"/>
          <p:cNvSpPr/>
          <p:nvPr/>
        </p:nvSpPr>
        <p:spPr bwMode="auto">
          <a:xfrm>
            <a:off x="1864273" y="5010894"/>
            <a:ext cx="285752" cy="2143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84498" y="5470859"/>
            <a:ext cx="2264926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>
              <a:lnSpc>
                <a:spcPts val="400"/>
              </a:lnSpc>
            </a:pPr>
            <a:r>
              <a:rPr lang="en-US" altLang="ko-KR" sz="1000" b="1" dirty="0" smtClean="0"/>
              <a:t>1. </a:t>
            </a:r>
            <a:r>
              <a:rPr lang="ko-KR" altLang="en-US" sz="1000" b="1" dirty="0" smtClean="0"/>
              <a:t>좌측 </a:t>
            </a:r>
            <a:r>
              <a:rPr lang="ko-KR" altLang="en-US" sz="1000" b="1" dirty="0" err="1" smtClean="0"/>
              <a:t>매뉴의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‘</a:t>
            </a:r>
            <a:r>
              <a:rPr lang="ko-KR" altLang="en-US" sz="1000" b="1" dirty="0" err="1" smtClean="0"/>
              <a:t>이수증</a:t>
            </a:r>
            <a:r>
              <a:rPr lang="ko-KR" altLang="en-US" sz="1000" b="1" dirty="0" smtClean="0"/>
              <a:t> 증명서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선택</a:t>
            </a:r>
          </a:p>
        </p:txBody>
      </p:sp>
      <p:cxnSp>
        <p:nvCxnSpPr>
          <p:cNvPr id="16" name="직선 화살표 연결선 15"/>
          <p:cNvCxnSpPr/>
          <p:nvPr/>
        </p:nvCxnSpPr>
        <p:spPr bwMode="auto">
          <a:xfrm flipV="1">
            <a:off x="677896" y="4650855"/>
            <a:ext cx="0" cy="72007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83" y="4848662"/>
            <a:ext cx="3042895" cy="23406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4416829" y="6523062"/>
            <a:ext cx="2895295" cy="360040"/>
            <a:chOff x="4461488" y="5768973"/>
            <a:chExt cx="2895295" cy="500066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4461488" y="5768973"/>
              <a:ext cx="2428892" cy="500066"/>
            </a:xfrm>
            <a:prstGeom prst="roundRect">
              <a:avLst/>
            </a:prstGeom>
            <a:solidFill>
              <a:schemeClr val="bg1"/>
            </a:solidFill>
            <a:ln w="63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28600" indent="-228600" algn="l">
                <a:lnSpc>
                  <a:spcPts val="400"/>
                </a:lnSpc>
              </a:pPr>
              <a:r>
                <a:rPr lang="en-US" altLang="ko-KR" sz="1000" b="1" dirty="0" smtClean="0"/>
                <a:t>3. </a:t>
              </a:r>
              <a:r>
                <a:rPr lang="ko-KR" altLang="en-US" sz="1000" b="1" dirty="0" smtClean="0"/>
                <a:t>출력한 </a:t>
              </a:r>
              <a:r>
                <a:rPr lang="ko-KR" altLang="en-US" sz="1000" b="1" dirty="0" err="1" smtClean="0"/>
                <a:t>이수증을</a:t>
              </a:r>
              <a:r>
                <a:rPr lang="ko-KR" altLang="en-US" sz="1000" b="1" dirty="0" smtClean="0"/>
                <a:t> 필요한 기관에 제출</a:t>
              </a:r>
            </a:p>
          </p:txBody>
        </p:sp>
        <p:cxnSp>
          <p:nvCxnSpPr>
            <p:cNvPr id="19" name="직선 화살표 연결선 18"/>
            <p:cNvCxnSpPr/>
            <p:nvPr/>
          </p:nvCxnSpPr>
          <p:spPr bwMode="auto">
            <a:xfrm>
              <a:off x="6909112" y="6040706"/>
              <a:ext cx="447671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211319" y="5555100"/>
            <a:ext cx="787152" cy="2330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dirty="0" smtClean="0"/>
              <a:t>2017.03</a:t>
            </a:r>
            <a:endParaRPr lang="en-US" altLang="ko-KR" dirty="0"/>
          </a:p>
        </p:txBody>
      </p:sp>
      <p:pic>
        <p:nvPicPr>
          <p:cNvPr id="18" name="Picture 14" descr="logo_n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6446" y="5219468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연구실 안전교육센터 매뉴얼</a:t>
            </a:r>
            <a:endParaRPr kumimoji="0" lang="en-US" altLang="ko-KR" sz="3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kumimoji="0" lang="ko-KR" altLang="en-US" sz="3000" b="1" dirty="0" err="1" smtClean="0">
                <a:solidFill>
                  <a:schemeClr val="bg1"/>
                </a:solidFill>
                <a:latin typeface="+mj-ea"/>
                <a:ea typeface="+mj-ea"/>
              </a:rPr>
              <a:t>모바일</a:t>
            </a: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0" lang="en-US" altLang="ko-KR" sz="3000" b="1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6" y="1266478"/>
            <a:ext cx="18192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906438"/>
            <a:ext cx="8352928" cy="624932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smtClean="0"/>
              <a:t>메인화면</a:t>
            </a:r>
            <a:endParaRPr lang="ko-KR" altLang="en-US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7470286" y="2270950"/>
            <a:ext cx="1512168" cy="13681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6196588" y="3786758"/>
            <a:ext cx="3816424" cy="1512168"/>
          </a:xfrm>
          <a:prstGeom prst="wedgeRectCallout">
            <a:avLst>
              <a:gd name="adj1" fmla="val -4122"/>
              <a:gd name="adj2" fmla="val -762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err="1" smtClean="0">
                <a:solidFill>
                  <a:schemeClr val="accent2"/>
                </a:solidFill>
              </a:rPr>
              <a:t>모바일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200" b="1" smtClean="0">
                <a:solidFill>
                  <a:schemeClr val="accent2"/>
                </a:solidFill>
              </a:rPr>
              <a:t>휴대폰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</a:t>
            </a:r>
            <a:r>
              <a:rPr lang="ko-KR" altLang="en-US" sz="1200" b="1" smtClean="0">
                <a:solidFill>
                  <a:schemeClr val="accent2"/>
                </a:solidFill>
              </a:rPr>
              <a:t>을 통해 안전교육을 이수하고자 할 경우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QR</a:t>
            </a:r>
            <a:r>
              <a:rPr lang="ko-KR" altLang="en-US" sz="1200" b="1" smtClean="0">
                <a:solidFill>
                  <a:schemeClr val="accent2"/>
                </a:solidFill>
              </a:rPr>
              <a:t>코드를 스캔 또는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smtClean="0">
                <a:solidFill>
                  <a:schemeClr val="accent2"/>
                </a:solidFill>
              </a:rPr>
              <a:t>모바일에서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m.safetyedu.org </a:t>
            </a:r>
            <a:r>
              <a:rPr lang="ko-KR" altLang="en-US" sz="1200" b="1" smtClean="0">
                <a:solidFill>
                  <a:schemeClr val="accent2"/>
                </a:solidFill>
              </a:rPr>
              <a:t>입력하여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안전교육센터에 방문하여 이수할 수 있으며 이수방법은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PC</a:t>
            </a:r>
            <a:r>
              <a:rPr lang="ko-KR" altLang="en-US" sz="1200" b="1" smtClean="0">
                <a:solidFill>
                  <a:schemeClr val="accent2"/>
                </a:solidFill>
              </a:rPr>
              <a:t>와 동일함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51200</TotalTime>
  <Words>282</Words>
  <Application>Microsoft Office PowerPoint</Application>
  <PresentationFormat>사용자 지정</PresentationFormat>
  <Paragraphs>57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4783</cp:revision>
  <cp:lastPrinted>2012-10-19T07:00:10Z</cp:lastPrinted>
  <dcterms:created xsi:type="dcterms:W3CDTF">2000-03-25T02:49:00Z</dcterms:created>
  <dcterms:modified xsi:type="dcterms:W3CDTF">2017-03-13T02:28:07Z</dcterms:modified>
</cp:coreProperties>
</file>